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5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6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15" autoAdjust="0"/>
    <p:restoredTop sz="94674"/>
  </p:normalViewPr>
  <p:slideViewPr>
    <p:cSldViewPr snapToGrid="0" snapToObjects="1">
      <p:cViewPr varScale="1">
        <p:scale>
          <a:sx n="84" d="100"/>
          <a:sy n="84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02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F6463-8CAD-3C47-AA40-4268B226C355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8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F6463-8CAD-3C47-AA40-4268B226C355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4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F6463-8CAD-3C47-AA40-4268B226C355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F6463-8CAD-3C47-AA40-4268B226C355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F6463-8CAD-3C47-AA40-4268B226C355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4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F6463-8CAD-3C47-AA40-4268B226C355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F6463-8CAD-3C47-AA40-4268B226C355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5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F6463-8CAD-3C47-AA40-4268B226C355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1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F6463-8CAD-3C47-AA40-4268B226C355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F6463-8CAD-3C47-AA40-4268B226C355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3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34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00185"/>
            <a:ext cx="7772400" cy="1470025"/>
          </a:xfrm>
        </p:spPr>
        <p:txBody>
          <a:bodyPr>
            <a:normAutofit/>
          </a:bodyPr>
          <a:lstStyle/>
          <a:p>
            <a:r>
              <a:rPr lang="en-SG" dirty="0" smtClean="0">
                <a:solidFill>
                  <a:schemeClr val="bg1"/>
                </a:solidFill>
              </a:rPr>
              <a:t>A </a:t>
            </a:r>
            <a:r>
              <a:rPr lang="en-SG" dirty="0">
                <a:solidFill>
                  <a:schemeClr val="bg1"/>
                </a:solidFill>
              </a:rPr>
              <a:t>Grid-wide, </a:t>
            </a:r>
            <a:r>
              <a:rPr lang="en-SG" dirty="0" smtClean="0">
                <a:solidFill>
                  <a:schemeClr val="bg1"/>
                </a:solidFill>
              </a:rPr>
              <a:t>High-fidelity </a:t>
            </a:r>
            <a:r>
              <a:rPr lang="en-SG" dirty="0">
                <a:solidFill>
                  <a:schemeClr val="bg1"/>
                </a:solidFill>
              </a:rPr>
              <a:t>Electrical Substation </a:t>
            </a:r>
            <a:r>
              <a:rPr lang="en-SG" dirty="0" err="1" smtClean="0">
                <a:solidFill>
                  <a:schemeClr val="bg1"/>
                </a:solidFill>
              </a:rPr>
              <a:t>Honeynet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5714"/>
            <a:ext cx="6400800" cy="2054811"/>
          </a:xfrm>
        </p:spPr>
        <p:txBody>
          <a:bodyPr>
            <a:normAutofit fontScale="92500" lnSpcReduction="20000"/>
          </a:bodyPr>
          <a:lstStyle/>
          <a:p>
            <a:r>
              <a:rPr lang="en-US" sz="2800" u="sng" dirty="0" smtClean="0"/>
              <a:t>Daisuke Mashima</a:t>
            </a:r>
            <a:r>
              <a:rPr lang="en-US" sz="2800" dirty="0" smtClean="0"/>
              <a:t>, Prageeth Gunathilaka, Binbin Chen, and Edwin Tjiong</a:t>
            </a:r>
          </a:p>
          <a:p>
            <a:endParaRPr lang="en-US" sz="2800" i="1" dirty="0" smtClean="0"/>
          </a:p>
          <a:p>
            <a:r>
              <a:rPr lang="en-US" sz="2800" i="1" dirty="0" smtClean="0"/>
              <a:t>Advanced Digital Sciences Center</a:t>
            </a:r>
          </a:p>
          <a:p>
            <a:r>
              <a:rPr lang="en-US" sz="2800" i="1" dirty="0" smtClean="0"/>
              <a:t>Singapore</a:t>
            </a:r>
            <a:endParaRPr lang="en-US" sz="2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129569" y="5200525"/>
            <a:ext cx="59693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00"/>
                </a:solidFill>
              </a:rPr>
              <a:t>Acknowledgment:</a:t>
            </a:r>
          </a:p>
          <a:p>
            <a:r>
              <a:rPr lang="en-US" sz="1100" dirty="0" smtClean="0">
                <a:solidFill>
                  <a:srgbClr val="FFFF00"/>
                </a:solidFill>
              </a:rPr>
              <a:t>This </a:t>
            </a:r>
            <a:r>
              <a:rPr lang="en-US" sz="1100" dirty="0">
                <a:solidFill>
                  <a:srgbClr val="FFFF00"/>
                </a:solidFill>
              </a:rPr>
              <a:t>research is partly supported by the National Research Foundation, Prime Minister's Office, Singapore under the Energy </a:t>
            </a:r>
            <a:r>
              <a:rPr lang="en-US" sz="1100" dirty="0" err="1">
                <a:solidFill>
                  <a:srgbClr val="FFFF00"/>
                </a:solidFill>
              </a:rPr>
              <a:t>Programme</a:t>
            </a:r>
            <a:r>
              <a:rPr lang="en-US" sz="1100" dirty="0">
                <a:solidFill>
                  <a:srgbClr val="FFFF00"/>
                </a:solidFill>
              </a:rPr>
              <a:t> and administrated by the Energy Market Authority (EP Award No. NRF2014EWT-EIRP002-040</a:t>
            </a:r>
            <a:r>
              <a:rPr lang="en-US" sz="1100" dirty="0" smtClean="0">
                <a:solidFill>
                  <a:srgbClr val="FFFF00"/>
                </a:solidFill>
              </a:rPr>
              <a:t>)  </a:t>
            </a:r>
            <a:r>
              <a:rPr lang="en-US" sz="1100" dirty="0">
                <a:solidFill>
                  <a:srgbClr val="FFFF00"/>
                </a:solidFill>
              </a:rPr>
              <a:t>and in part by the research grant for the Human-Centered Cyber-physical Systems </a:t>
            </a:r>
            <a:r>
              <a:rPr lang="en-US" sz="1100" dirty="0" err="1">
                <a:solidFill>
                  <a:srgbClr val="FFFF00"/>
                </a:solidFill>
              </a:rPr>
              <a:t>Programme</a:t>
            </a:r>
            <a:r>
              <a:rPr lang="en-US" sz="1100" dirty="0">
                <a:solidFill>
                  <a:srgbClr val="FFFF00"/>
                </a:solidFill>
              </a:rPr>
              <a:t> at the Advanced Digital Sciences Center from Singapore’s Agency for Science, Technology and Research (</a:t>
            </a:r>
            <a:r>
              <a:rPr lang="en-US" sz="1100" dirty="0" smtClean="0">
                <a:solidFill>
                  <a:srgbClr val="FFFF00"/>
                </a:solidFill>
              </a:rPr>
              <a:t>A*STAR</a:t>
            </a:r>
            <a:r>
              <a:rPr lang="en-US" sz="1100" dirty="0">
                <a:solidFill>
                  <a:srgbClr val="FFFF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5903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42"/>
    </mc:Choice>
    <mc:Fallback xmlns="">
      <p:transition spd="slow" advTm="2754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37" y="1156344"/>
            <a:ext cx="3647982" cy="237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916" y="1417638"/>
            <a:ext cx="4703275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Isolation among Virtual Instances</a:t>
            </a:r>
          </a:p>
          <a:p>
            <a:pPr lvl="1"/>
            <a:r>
              <a:rPr lang="en-US" dirty="0" smtClean="0"/>
              <a:t>When a dedicated CPU core is allocated to each </a:t>
            </a:r>
            <a:r>
              <a:rPr lang="en-US" dirty="0" err="1" smtClean="0"/>
              <a:t>Mininet</a:t>
            </a:r>
            <a:r>
              <a:rPr lang="en-US" dirty="0" smtClean="0"/>
              <a:t> VM (substation LAN), sufficient isolation in terms of performance of </a:t>
            </a:r>
            <a:r>
              <a:rPr lang="en-US" dirty="0"/>
              <a:t>e</a:t>
            </a:r>
            <a:r>
              <a:rPr lang="en-US" dirty="0" smtClean="0"/>
              <a:t>mulated network is provided.</a:t>
            </a:r>
          </a:p>
          <a:p>
            <a:pPr lvl="1"/>
            <a:r>
              <a:rPr lang="en-US" dirty="0" smtClean="0"/>
              <a:t>Also found that up to 4 substation LANs can be safely run on a single </a:t>
            </a:r>
            <a:r>
              <a:rPr lang="en-US" dirty="0" err="1" smtClean="0"/>
              <a:t>Mininet</a:t>
            </a:r>
            <a:r>
              <a:rPr lang="en-US" dirty="0" smtClean="0"/>
              <a:t> VM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148" y="3598270"/>
            <a:ext cx="3545471" cy="234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4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(5)</a:t>
            </a:r>
            <a:endParaRPr lang="en-US" dirty="0"/>
          </a:p>
        </p:txBody>
      </p:sp>
      <p:pic>
        <p:nvPicPr>
          <p:cNvPr id="3074" name="Picture 2" descr="C:\Users\Daisuke\AppData\Local\Microsoft\Windows\Temporary Internet Files\Content.IE5\YBKR8F5S\cost-cutting-dic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839" y="893743"/>
            <a:ext cx="1712177" cy="184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6299"/>
            <a:ext cx="8033657" cy="48238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Scalability / Operational Cost</a:t>
            </a:r>
          </a:p>
          <a:p>
            <a:pPr lvl="1"/>
            <a:r>
              <a:rPr lang="en-US" dirty="0" smtClean="0"/>
              <a:t>Theoretically, we can host up to 16 honeypot substations (GW and LAN) on a quad-core PC</a:t>
            </a:r>
          </a:p>
          <a:p>
            <a:pPr lvl="2"/>
            <a:r>
              <a:rPr lang="en-US" dirty="0" smtClean="0"/>
              <a:t>The number is close to high-volt. </a:t>
            </a:r>
            <a:r>
              <a:rPr lang="en-US" dirty="0"/>
              <a:t>s</a:t>
            </a:r>
            <a:r>
              <a:rPr lang="en-US" dirty="0" smtClean="0"/>
              <a:t>ubstations in Singapore.</a:t>
            </a:r>
          </a:p>
          <a:p>
            <a:pPr lvl="1"/>
            <a:r>
              <a:rPr lang="en-US" dirty="0" smtClean="0"/>
              <a:t>On National Cybersecurity Lab testbed (</a:t>
            </a:r>
            <a:r>
              <a:rPr lang="en-US" i="1" dirty="0" smtClean="0"/>
              <a:t>https://ncl.sg</a:t>
            </a:r>
            <a:r>
              <a:rPr lang="en-US" dirty="0" smtClean="0"/>
              <a:t>), we tested operation of 18 substations per node</a:t>
            </a:r>
          </a:p>
          <a:p>
            <a:pPr lvl="2"/>
            <a:r>
              <a:rPr lang="en-US" dirty="0" smtClean="0"/>
              <a:t>Given CPU usage on the node is less than 30%, we can host more than 36 substations safely.</a:t>
            </a:r>
          </a:p>
          <a:p>
            <a:pPr lvl="2"/>
            <a:r>
              <a:rPr lang="en-US" dirty="0" smtClean="0"/>
              <a:t>Operational cost to run a 200 and 1,500 substation system are </a:t>
            </a:r>
            <a:r>
              <a:rPr lang="en-US" b="1" dirty="0" smtClean="0"/>
              <a:t>US$390/month</a:t>
            </a:r>
            <a:r>
              <a:rPr lang="en-US" dirty="0" smtClean="0"/>
              <a:t> and </a:t>
            </a:r>
            <a:r>
              <a:rPr lang="en-US" b="1" dirty="0" smtClean="0"/>
              <a:t>US$2,700/month</a:t>
            </a:r>
            <a:r>
              <a:rPr lang="en-US" dirty="0" smtClean="0"/>
              <a:t> respectively.</a:t>
            </a:r>
          </a:p>
          <a:p>
            <a:pPr lvl="1"/>
            <a:r>
              <a:rPr lang="en-US" dirty="0" smtClean="0"/>
              <a:t>Deployable also on Amazon EC2 (with minor modification).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58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isuke\AppData\Local\Microsoft\Windows\Temporary Internet Files\Content.IE5\YH1NS59J\bonhomme_et_coche_ve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549" y="1593397"/>
            <a:ext cx="1627266" cy="162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7773"/>
            <a:ext cx="7781453" cy="479530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 designed and implemented, scalable smart grid </a:t>
            </a:r>
            <a:r>
              <a:rPr lang="en-US" dirty="0" err="1" smtClean="0"/>
              <a:t>honeynet</a:t>
            </a:r>
            <a:r>
              <a:rPr lang="en-US" dirty="0" smtClean="0"/>
              <a:t> with high-fidelity power system simulation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Looking for industry and academic partners for extensively evaluating and enhancing the system.</a:t>
            </a:r>
          </a:p>
          <a:p>
            <a:endParaRPr lang="en-US" dirty="0" smtClean="0"/>
          </a:p>
          <a:p>
            <a:r>
              <a:rPr lang="en-US" dirty="0" smtClean="0"/>
              <a:t>Future enhancement includes:</a:t>
            </a:r>
          </a:p>
          <a:p>
            <a:pPr lvl="1"/>
            <a:r>
              <a:rPr lang="en-US" dirty="0" smtClean="0"/>
              <a:t>Collection and analysis of real-world attacks</a:t>
            </a:r>
          </a:p>
          <a:p>
            <a:pPr lvl="1"/>
            <a:r>
              <a:rPr lang="en-US" dirty="0" smtClean="0"/>
              <a:t>Incorporation of mechanical/actuation latency models</a:t>
            </a:r>
          </a:p>
          <a:p>
            <a:pPr lvl="1"/>
            <a:r>
              <a:rPr lang="en-US" dirty="0" smtClean="0"/>
              <a:t>Realism evaluation through comparison of hardware-based power grid testbed</a:t>
            </a:r>
          </a:p>
          <a:p>
            <a:pPr lvl="1"/>
            <a:r>
              <a:rPr lang="en-US" dirty="0" smtClean="0"/>
              <a:t>Generation of dummy, but realistic, SCADA/substation LAN traffic</a:t>
            </a:r>
          </a:p>
          <a:p>
            <a:pPr lvl="1"/>
            <a:r>
              <a:rPr lang="en-US" dirty="0" smtClean="0"/>
              <a:t>Release honeypot codes as add-on for open-source SoftGrid project (URL</a:t>
            </a:r>
            <a:r>
              <a:rPr lang="en-US" dirty="0"/>
              <a:t>: </a:t>
            </a:r>
            <a:r>
              <a:rPr lang="en-US" i="1" dirty="0"/>
              <a:t>http://www.illinois.adsc.com.sg/softgrid/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very much!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any interest, suggestion, or request, please feel free to contact us at: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Email: </a:t>
            </a:r>
            <a:r>
              <a:rPr lang="en-US" b="1" i="1" dirty="0" smtClean="0"/>
              <a:t>softgrid@adsc.com.sg</a:t>
            </a:r>
            <a:endParaRPr lang="en-US" b="1" i="1" dirty="0"/>
          </a:p>
        </p:txBody>
      </p:sp>
      <p:pic>
        <p:nvPicPr>
          <p:cNvPr id="3074" name="Picture 2" descr="C:\Users\Daisuke\AppData\Local\Microsoft\Windows\Temporary Internet Files\Content.IE5\18XAVARU\question2-300x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76" y="1836349"/>
            <a:ext cx="2203806" cy="220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3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65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4210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Smart Grid Honeypot/net Use Cases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737"/>
            <a:ext cx="4108361" cy="426089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To counter Attack A:</a:t>
            </a:r>
          </a:p>
          <a:p>
            <a:pPr lvl="1"/>
            <a:r>
              <a:rPr lang="en-US" dirty="0" smtClean="0"/>
              <a:t>In the control center, we can set up dummy SCADA Master and/or workstation that are intentionally made vulnerable</a:t>
            </a:r>
          </a:p>
          <a:p>
            <a:pPr lvl="2"/>
            <a:r>
              <a:rPr lang="en-US" dirty="0" smtClean="0"/>
              <a:t>E.g., they may look like a back-up system</a:t>
            </a:r>
          </a:p>
          <a:p>
            <a:pPr lvl="1"/>
            <a:r>
              <a:rPr lang="en-US" dirty="0" smtClean="0"/>
              <a:t>Outgoing traffic from those machines are routed to Smart Grid </a:t>
            </a:r>
            <a:r>
              <a:rPr lang="en-US" dirty="0" err="1" smtClean="0"/>
              <a:t>honeynet</a:t>
            </a:r>
            <a:endParaRPr lang="en-US" dirty="0" smtClean="0"/>
          </a:p>
          <a:p>
            <a:pPr lvl="2"/>
            <a:r>
              <a:rPr lang="en-US" dirty="0" smtClean="0"/>
              <a:t>Can be done by means of router configuration or software-defined network technologies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5181" y="2032533"/>
            <a:ext cx="4468968" cy="22818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560" y="2588610"/>
            <a:ext cx="914400" cy="624625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SCADA</a:t>
            </a:r>
          </a:p>
          <a:p>
            <a:pPr algn="ctr"/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08651" y="2588610"/>
            <a:ext cx="914400" cy="775951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Dummy</a:t>
            </a:r>
          </a:p>
          <a:p>
            <a:pPr algn="ctr"/>
            <a:r>
              <a:rPr lang="en-US" dirty="0" smtClean="0"/>
              <a:t>SCADA</a:t>
            </a:r>
          </a:p>
          <a:p>
            <a:pPr algn="ctr"/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494392" y="2588609"/>
            <a:ext cx="1337256" cy="775951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Dummy</a:t>
            </a:r>
          </a:p>
          <a:p>
            <a:pPr algn="ctr"/>
            <a:r>
              <a:rPr lang="en-US" dirty="0" smtClean="0"/>
              <a:t>Workstation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5181" y="2032533"/>
            <a:ext cx="155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Center</a:t>
            </a:r>
            <a:endParaRPr lang="en-US" dirty="0"/>
          </a:p>
        </p:txBody>
      </p:sp>
      <p:cxnSp>
        <p:nvCxnSpPr>
          <p:cNvPr id="11" name="Straight Connector 10"/>
          <p:cNvCxnSpPr>
            <a:stCxn id="6" idx="2"/>
          </p:cNvCxnSpPr>
          <p:nvPr/>
        </p:nvCxnSpPr>
        <p:spPr>
          <a:xfrm flipH="1">
            <a:off x="5254541" y="3213235"/>
            <a:ext cx="3219" cy="149394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loud 11"/>
          <p:cNvSpPr/>
          <p:nvPr/>
        </p:nvSpPr>
        <p:spPr>
          <a:xfrm>
            <a:off x="4575181" y="4707177"/>
            <a:ext cx="1358720" cy="914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 </a:t>
            </a:r>
          </a:p>
          <a:p>
            <a:pPr algn="ctr"/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6532770" y="4713623"/>
            <a:ext cx="2208726" cy="1114023"/>
          </a:xfrm>
          <a:prstGeom prst="cloud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Smart Grid </a:t>
            </a:r>
            <a:r>
              <a:rPr lang="en-US" dirty="0" err="1" smtClean="0"/>
              <a:t>Honeynet</a:t>
            </a:r>
            <a:endParaRPr lang="en-US" dirty="0"/>
          </a:p>
        </p:txBody>
      </p:sp>
      <p:cxnSp>
        <p:nvCxnSpPr>
          <p:cNvPr id="15" name="Elbow Connector 14"/>
          <p:cNvCxnSpPr>
            <a:stCxn id="7" idx="2"/>
            <a:endCxn id="13" idx="3"/>
          </p:cNvCxnSpPr>
          <p:nvPr/>
        </p:nvCxnSpPr>
        <p:spPr>
          <a:xfrm rot="16200000" flipH="1">
            <a:off x="6445114" y="3585298"/>
            <a:ext cx="1412757" cy="971282"/>
          </a:xfrm>
          <a:prstGeom prst="bentConnector3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8" idx="2"/>
            <a:endCxn id="13" idx="3"/>
          </p:cNvCxnSpPr>
          <p:nvPr/>
        </p:nvCxnSpPr>
        <p:spPr>
          <a:xfrm rot="5400000">
            <a:off x="7193698" y="3807996"/>
            <a:ext cx="1412758" cy="525887"/>
          </a:xfrm>
          <a:prstGeom prst="bentConnector3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39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6142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Smart Grid Honeypot/net Use Cases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071164" cy="222185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To counter Attack B:</a:t>
            </a:r>
          </a:p>
          <a:p>
            <a:pPr lvl="1"/>
            <a:r>
              <a:rPr lang="en-US" dirty="0" smtClean="0"/>
              <a:t>Some of honeypot substations can be connected to the Internet (or other type of public WAN)</a:t>
            </a:r>
          </a:p>
          <a:p>
            <a:pPr lvl="1"/>
            <a:r>
              <a:rPr lang="en-US" dirty="0" smtClean="0"/>
              <a:t>Some of honeypot substations can be equipped with cellular communication module</a:t>
            </a:r>
          </a:p>
          <a:p>
            <a:r>
              <a:rPr lang="en-US" dirty="0" smtClean="0"/>
              <a:t>To counter Attack C:</a:t>
            </a:r>
          </a:p>
          <a:p>
            <a:pPr lvl="1"/>
            <a:r>
              <a:rPr lang="en-US" dirty="0" smtClean="0"/>
              <a:t>Expose VPN interface of substation gateway, configure with weak credential, to public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2203130" y="3313565"/>
            <a:ext cx="6872537" cy="2634558"/>
          </a:xfrm>
          <a:prstGeom prst="cloud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Smart Grid </a:t>
            </a:r>
            <a:r>
              <a:rPr lang="en-US" dirty="0" err="1" smtClean="0"/>
              <a:t>Honeynet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77405" y="4058085"/>
            <a:ext cx="914400" cy="4019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Substation Honeypot</a:t>
            </a:r>
            <a:endParaRPr lang="en-US" sz="1200" dirty="0"/>
          </a:p>
        </p:txBody>
      </p:sp>
      <p:pic>
        <p:nvPicPr>
          <p:cNvPr id="2050" name="Picture 2" descr="C:\Users\Daisuke\AppData\Local\Microsoft\Windows\Temporary Internet Files\Content.IE5\YBKR8F5S\network-146374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3690" y="3653658"/>
            <a:ext cx="399518" cy="49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908711" y="5059556"/>
            <a:ext cx="914400" cy="4019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Substation Honeypot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5639398" y="3994310"/>
            <a:ext cx="914400" cy="4019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Substation Honeypot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4177602" y="3994310"/>
            <a:ext cx="914400" cy="4019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Substation Honeypot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2958402" y="4460042"/>
            <a:ext cx="914400" cy="4019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Substation Honeypot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4177602" y="5157893"/>
            <a:ext cx="914400" cy="4019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Substation Honeypot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5552312" y="5149737"/>
            <a:ext cx="914400" cy="4019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Substation Honeypot</a:t>
            </a:r>
            <a:endParaRPr lang="en-US" sz="1200" dirty="0"/>
          </a:p>
        </p:txBody>
      </p:sp>
      <p:pic>
        <p:nvPicPr>
          <p:cNvPr id="15" name="Picture 2" descr="C:\Users\Daisuke\AppData\Local\Microsoft\Windows\Temporary Internet Files\Content.IE5\YBKR8F5S\network-146374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4008" y="3591562"/>
            <a:ext cx="399518" cy="49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>
            <a:stCxn id="10" idx="1"/>
            <a:endCxn id="11" idx="3"/>
          </p:cNvCxnSpPr>
          <p:nvPr/>
        </p:nvCxnSpPr>
        <p:spPr>
          <a:xfrm flipH="1">
            <a:off x="5092002" y="4195289"/>
            <a:ext cx="5473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1"/>
            <a:endCxn id="12" idx="0"/>
          </p:cNvCxnSpPr>
          <p:nvPr/>
        </p:nvCxnSpPr>
        <p:spPr>
          <a:xfrm flipH="1">
            <a:off x="3415602" y="4195289"/>
            <a:ext cx="762000" cy="2647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2"/>
            <a:endCxn id="13" idx="1"/>
          </p:cNvCxnSpPr>
          <p:nvPr/>
        </p:nvCxnSpPr>
        <p:spPr>
          <a:xfrm>
            <a:off x="3415602" y="4861999"/>
            <a:ext cx="762000" cy="4968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3"/>
            <a:endCxn id="14" idx="1"/>
          </p:cNvCxnSpPr>
          <p:nvPr/>
        </p:nvCxnSpPr>
        <p:spPr>
          <a:xfrm flipV="1">
            <a:off x="5092002" y="5350716"/>
            <a:ext cx="460310" cy="81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4" idx="3"/>
            <a:endCxn id="9" idx="1"/>
          </p:cNvCxnSpPr>
          <p:nvPr/>
        </p:nvCxnSpPr>
        <p:spPr>
          <a:xfrm flipV="1">
            <a:off x="6466712" y="5260535"/>
            <a:ext cx="441999" cy="901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3"/>
            <a:endCxn id="5" idx="2"/>
          </p:cNvCxnSpPr>
          <p:nvPr/>
        </p:nvCxnSpPr>
        <p:spPr>
          <a:xfrm flipV="1">
            <a:off x="7823111" y="4460042"/>
            <a:ext cx="211494" cy="8004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1"/>
            <a:endCxn id="10" idx="3"/>
          </p:cNvCxnSpPr>
          <p:nvPr/>
        </p:nvCxnSpPr>
        <p:spPr>
          <a:xfrm flipH="1" flipV="1">
            <a:off x="6553798" y="4195289"/>
            <a:ext cx="1023607" cy="637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Daisuke\AppData\Local\Microsoft\Windows\Temporary Internet Files\Content.IE5\YBKR8F5S\Icon_vp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84" y="4165416"/>
            <a:ext cx="531227" cy="58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loud 29"/>
          <p:cNvSpPr/>
          <p:nvPr/>
        </p:nvSpPr>
        <p:spPr>
          <a:xfrm>
            <a:off x="214603" y="3653658"/>
            <a:ext cx="1688841" cy="1807855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WAN /</a:t>
            </a:r>
          </a:p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cxnSp>
        <p:nvCxnSpPr>
          <p:cNvPr id="32" name="Straight Connector 31"/>
          <p:cNvCxnSpPr>
            <a:stCxn id="2051" idx="1"/>
            <a:endCxn id="30" idx="0"/>
          </p:cNvCxnSpPr>
          <p:nvPr/>
        </p:nvCxnSpPr>
        <p:spPr>
          <a:xfrm flipH="1">
            <a:off x="1902037" y="4460042"/>
            <a:ext cx="684847" cy="975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3" idx="1"/>
          </p:cNvCxnSpPr>
          <p:nvPr/>
        </p:nvCxnSpPr>
        <p:spPr>
          <a:xfrm flipH="1" flipV="1">
            <a:off x="1707503" y="5059556"/>
            <a:ext cx="2470099" cy="2993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8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For collecting and analyzing real-world attack vectors, honeypot is an effective tool used in general IT systems</a:t>
            </a:r>
          </a:p>
          <a:p>
            <a:pPr lvl="1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ICS/Smart Grid Honeypot system is still in an early stage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 few </a:t>
            </a:r>
            <a:r>
              <a:rPr lang="en-US" dirty="0" smtClean="0"/>
              <a:t>ICS </a:t>
            </a:r>
            <a:r>
              <a:rPr lang="en-US" dirty="0"/>
              <a:t>honeypot implementations, such as </a:t>
            </a:r>
            <a:r>
              <a:rPr lang="en-US" dirty="0" smtClean="0"/>
              <a:t>CONPOT </a:t>
            </a:r>
            <a:r>
              <a:rPr lang="en-US" dirty="0"/>
              <a:t>etc. are available, but none of them support the emulation of physical </a:t>
            </a:r>
            <a:r>
              <a:rPr lang="en-US" dirty="0" smtClean="0"/>
              <a:t>system </a:t>
            </a:r>
            <a:r>
              <a:rPr lang="en-US" dirty="0"/>
              <a:t>in high-fidelity manner.</a:t>
            </a:r>
          </a:p>
          <a:p>
            <a:pPr lvl="1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Maybe OK for just collecting scanning activity, but not sufficient to retain attackers inside for slowing down attacks and/or performing longitudinal analysis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23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610"/>
    </mc:Choice>
    <mc:Fallback xmlns="">
      <p:transition spd="slow" advTm="154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isuke\AppData\Local\Microsoft\Windows\Temporary Internet Files\Content.IE5\18XAVARU\HoneyTra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420" y="3194985"/>
            <a:ext cx="2299580" cy="27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07979"/>
            <a:ext cx="712055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Attacker models in Smart Grid </a:t>
            </a:r>
            <a:r>
              <a:rPr lang="en-US" dirty="0" smtClean="0"/>
              <a:t>communication</a:t>
            </a:r>
            <a:endParaRPr lang="en-US" dirty="0" smtClean="0"/>
          </a:p>
          <a:p>
            <a:r>
              <a:rPr lang="en-US" dirty="0" smtClean="0"/>
              <a:t>Design of scalable, high-fidelity, standard-compliant smart grid </a:t>
            </a:r>
            <a:r>
              <a:rPr lang="en-US" dirty="0" err="1" smtClean="0"/>
              <a:t>honeynet</a:t>
            </a:r>
            <a:endParaRPr lang="en-US" dirty="0" smtClean="0"/>
          </a:p>
          <a:p>
            <a:r>
              <a:rPr lang="en-US" dirty="0" smtClean="0"/>
              <a:t>Proof-of-concept implementation using open-source tools</a:t>
            </a:r>
          </a:p>
          <a:p>
            <a:r>
              <a:rPr lang="en-US" dirty="0" smtClean="0"/>
              <a:t>Preliminary evaluation of realism and scalability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0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93"/>
    </mc:Choice>
    <mc:Fallback xmlns="">
      <p:transition spd="slow" advTm="4219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Attacker Models in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82603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A: Attack from control center</a:t>
            </a:r>
          </a:p>
          <a:p>
            <a:pPr lvl="1"/>
            <a:r>
              <a:rPr lang="en-US" dirty="0" smtClean="0"/>
              <a:t>Compromised SCADA Master system</a:t>
            </a:r>
          </a:p>
          <a:p>
            <a:pPr lvl="1"/>
            <a:r>
              <a:rPr lang="en-US" dirty="0" smtClean="0"/>
              <a:t>Man-in-the-middle attack by other workstations</a:t>
            </a:r>
          </a:p>
          <a:p>
            <a:r>
              <a:rPr lang="en-US" dirty="0" smtClean="0"/>
              <a:t>B: Attack from network</a:t>
            </a:r>
          </a:p>
          <a:p>
            <a:pPr lvl="1"/>
            <a:r>
              <a:rPr lang="en-US" dirty="0" smtClean="0"/>
              <a:t>Attack on public network infrastructure (i.e., Internet)</a:t>
            </a:r>
          </a:p>
          <a:p>
            <a:pPr lvl="1"/>
            <a:r>
              <a:rPr lang="en-US" dirty="0" smtClean="0"/>
              <a:t>Attacks on wireless network (e.g., cellular)</a:t>
            </a:r>
          </a:p>
          <a:p>
            <a:r>
              <a:rPr lang="en-US" dirty="0" smtClean="0"/>
              <a:t>C: Attacks via VPN interface</a:t>
            </a:r>
          </a:p>
          <a:p>
            <a:pPr lvl="1"/>
            <a:r>
              <a:rPr lang="en-US" dirty="0" smtClean="0"/>
              <a:t>Intrusion into substation network</a:t>
            </a:r>
          </a:p>
          <a:p>
            <a:pPr lvl="1"/>
            <a:r>
              <a:rPr lang="en-US" dirty="0" smtClean="0"/>
              <a:t>Injection of malicious commands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C:\Users\daisuke.m\Downloads\grid-wide-high\Attack_Model_v2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167" y="1939628"/>
            <a:ext cx="4686833" cy="379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82288" y="2381061"/>
            <a:ext cx="1484769" cy="21185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62257" y="1957734"/>
            <a:ext cx="1484769" cy="6352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5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5"/>
    </mc:Choice>
    <mc:Fallback xmlns="">
      <p:transition spd="slow" advTm="4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isuke\AppData\Local\Microsoft\Windows\Temporary Internet Files\Content.IE5\YBKR8F5S\9568156463_86087625d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619" y="0"/>
            <a:ext cx="2008381" cy="20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Desired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Comprehensive, consistent power grid view</a:t>
            </a:r>
          </a:p>
          <a:p>
            <a:pPr lvl="1"/>
            <a:r>
              <a:rPr lang="en-US" dirty="0" smtClean="0"/>
              <a:t>Attacker may have complete visibility on smart grid communication. </a:t>
            </a:r>
          </a:p>
          <a:p>
            <a:pPr lvl="1"/>
            <a:r>
              <a:rPr lang="en-US" dirty="0" smtClean="0"/>
              <a:t>He may also have knowledge of power system laws and attempt probing.</a:t>
            </a:r>
          </a:p>
          <a:p>
            <a:r>
              <a:rPr lang="en-US" dirty="0" smtClean="0"/>
              <a:t>Realistic network configuration</a:t>
            </a:r>
          </a:p>
          <a:p>
            <a:pPr lvl="1"/>
            <a:r>
              <a:rPr lang="en-US" dirty="0" smtClean="0"/>
              <a:t>IP address, MAC address, communication protocols, LAN topology etc. should look realistic</a:t>
            </a:r>
          </a:p>
          <a:p>
            <a:r>
              <a:rPr lang="en-US" dirty="0" smtClean="0"/>
              <a:t>Scalability for grid-wide emulation</a:t>
            </a:r>
          </a:p>
          <a:p>
            <a:pPr lvl="1"/>
            <a:r>
              <a:rPr lang="en-US" dirty="0" smtClean="0"/>
              <a:t>Emulation of network with hundreds or thousands of substations  should be possible with decent cost</a:t>
            </a:r>
          </a:p>
          <a:p>
            <a:r>
              <a:rPr lang="en-US" dirty="0" smtClean="0"/>
              <a:t>Fingerprinting resistance</a:t>
            </a:r>
          </a:p>
          <a:p>
            <a:pPr lvl="1"/>
            <a:r>
              <a:rPr lang="en-US" dirty="0" smtClean="0"/>
              <a:t>Fingerprinting tools (e.g., </a:t>
            </a:r>
            <a:r>
              <a:rPr lang="en-US" dirty="0" err="1" smtClean="0"/>
              <a:t>nmap</a:t>
            </a:r>
            <a:r>
              <a:rPr lang="en-US" dirty="0" smtClean="0"/>
              <a:t>) should not be able to find hint of honeypot </a:t>
            </a:r>
          </a:p>
          <a:p>
            <a:pPr lvl="1"/>
            <a:r>
              <a:rPr lang="en-US" dirty="0" smtClean="0"/>
              <a:t>Use of virtualization technologies should not be identifiable (e.g., sufficient resource isolation among virtual instances)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2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pic>
        <p:nvPicPr>
          <p:cNvPr id="4" name="Picture 2" descr="C:\Users\daisuke.m\Downloads\grid-wide-high\Substation_Honeyp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241" y="1264376"/>
            <a:ext cx="4523853" cy="435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5601535"/>
            <a:ext cx="8413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dirty="0" smtClean="0"/>
              <a:t>*Gunathilaka</a:t>
            </a:r>
            <a:r>
              <a:rPr lang="en-SG" sz="1000" dirty="0"/>
              <a:t>, Prageeth, Daisuke Mashima, and Binbin Chen. "</a:t>
            </a:r>
            <a:r>
              <a:rPr lang="en-SG" sz="1000" b="1" dirty="0"/>
              <a:t>SoftGrid</a:t>
            </a:r>
            <a:r>
              <a:rPr lang="en-SG" sz="1000" dirty="0"/>
              <a:t>: A Software-based Smart Grid Testbed for Evaluating Substation Cybersecurity Solutions." Proceedings of the 2nd ACM Workshop on Cyber-Physical Systems Security and Privacy. ACM, 2016</a:t>
            </a:r>
            <a:r>
              <a:rPr lang="en-SG" sz="1000" dirty="0" smtClean="0"/>
              <a:t>. </a:t>
            </a:r>
            <a:endParaRPr lang="en-SG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01" y="1173846"/>
            <a:ext cx="4759309" cy="453721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Interconnected Substation Honeypots</a:t>
            </a:r>
          </a:p>
          <a:p>
            <a:r>
              <a:rPr lang="en-US" dirty="0" smtClean="0"/>
              <a:t>Each substation honeypot consists of</a:t>
            </a:r>
          </a:p>
          <a:p>
            <a:pPr lvl="1"/>
            <a:r>
              <a:rPr lang="en-US" dirty="0" smtClean="0"/>
              <a:t>Substation gateway VM</a:t>
            </a:r>
          </a:p>
          <a:p>
            <a:pPr lvl="2"/>
            <a:r>
              <a:rPr lang="en-US" dirty="0" smtClean="0"/>
              <a:t>Assumed to be fully accessible to attackers</a:t>
            </a:r>
          </a:p>
          <a:p>
            <a:pPr lvl="2"/>
            <a:r>
              <a:rPr lang="en-US" dirty="0" smtClean="0"/>
              <a:t>Connected to other substation honeypots</a:t>
            </a:r>
          </a:p>
          <a:p>
            <a:pPr lvl="2"/>
            <a:r>
              <a:rPr lang="en-US" dirty="0" smtClean="0"/>
              <a:t>Open IEC 60870-5-104 (using </a:t>
            </a:r>
            <a:r>
              <a:rPr lang="en-US" dirty="0" err="1" smtClean="0"/>
              <a:t>OpenMUC</a:t>
            </a:r>
            <a:r>
              <a:rPr lang="en-US" dirty="0" smtClean="0"/>
              <a:t> library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err="1" smtClean="0"/>
              <a:t>Mininet</a:t>
            </a:r>
            <a:r>
              <a:rPr lang="en-US" dirty="0" smtClean="0"/>
              <a:t> VM (Substation LAN)</a:t>
            </a:r>
          </a:p>
          <a:p>
            <a:pPr lvl="2"/>
            <a:r>
              <a:rPr lang="en-US" dirty="0" smtClean="0"/>
              <a:t>Run multiple virtual IEDs, which speak IEC 61850 MMS protocol</a:t>
            </a:r>
          </a:p>
          <a:p>
            <a:pPr lvl="2"/>
            <a:r>
              <a:rPr lang="en-US" dirty="0" smtClean="0"/>
              <a:t>Assume attackers cannot have shell access on virtual IEDs.  </a:t>
            </a:r>
          </a:p>
          <a:p>
            <a:pPr lvl="2"/>
            <a:r>
              <a:rPr lang="en-US" dirty="0" smtClean="0"/>
              <a:t>Can emulate any topology and bandwidth</a:t>
            </a:r>
          </a:p>
          <a:p>
            <a:r>
              <a:rPr lang="en-US" dirty="0" smtClean="0"/>
              <a:t>Monitoring functionality can be implemented on the host OS (i.e., beneath VMs)</a:t>
            </a:r>
          </a:p>
          <a:p>
            <a:pPr lvl="1"/>
            <a:r>
              <a:rPr lang="en-US" dirty="0" smtClean="0"/>
              <a:t>Not visible to attackers  </a:t>
            </a:r>
          </a:p>
          <a:p>
            <a:r>
              <a:rPr lang="en-US" dirty="0" smtClean="0"/>
              <a:t>Cyber-connected power </a:t>
            </a:r>
            <a:r>
              <a:rPr lang="en-US" dirty="0"/>
              <a:t>g</a:t>
            </a:r>
            <a:r>
              <a:rPr lang="en-US" dirty="0" smtClean="0"/>
              <a:t>rid simulation</a:t>
            </a:r>
          </a:p>
          <a:p>
            <a:pPr lvl="1"/>
            <a:r>
              <a:rPr lang="en-US" dirty="0" smtClean="0"/>
              <a:t>Provided by SoftGrid* and </a:t>
            </a:r>
            <a:r>
              <a:rPr lang="en-US" dirty="0" err="1" smtClean="0"/>
              <a:t>PowerWorld</a:t>
            </a:r>
            <a:endParaRPr lang="en-US" dirty="0" smtClean="0"/>
          </a:p>
          <a:p>
            <a:pPr lvl="2"/>
            <a:r>
              <a:rPr lang="en-US" dirty="0" smtClean="0"/>
              <a:t>Emulate steady and transient state</a:t>
            </a:r>
          </a:p>
          <a:p>
            <a:pPr lvl="2"/>
            <a:r>
              <a:rPr lang="en-US" dirty="0" smtClean="0"/>
              <a:t>Can support large-scale grid model, such as 2000 bus systems (with 7,000 IEDs)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9446" y="1567019"/>
            <a:ext cx="4414553" cy="2878231"/>
          </a:xfrm>
          <a:prstGeom prst="rect">
            <a:avLst/>
          </a:prstGeom>
          <a:solidFill>
            <a:srgbClr val="FF99FF">
              <a:alpha val="2705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86392" y="1797883"/>
            <a:ext cx="1184791" cy="4526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Monitoring</a:t>
            </a:r>
          </a:p>
          <a:p>
            <a:pPr algn="ctr"/>
            <a:r>
              <a:rPr lang="en-US" sz="1100" dirty="0" smtClean="0"/>
              <a:t>(e.g., </a:t>
            </a:r>
            <a:r>
              <a:rPr lang="en-US" sz="1100" dirty="0"/>
              <a:t>W</a:t>
            </a:r>
            <a:r>
              <a:rPr lang="en-US" sz="1100" dirty="0" smtClean="0"/>
              <a:t>ireshark)</a:t>
            </a:r>
            <a:endParaRPr lang="en-US" sz="1100" dirty="0"/>
          </a:p>
        </p:txBody>
      </p:sp>
      <p:sp>
        <p:nvSpPr>
          <p:cNvPr id="9" name="Rectangle 8"/>
          <p:cNvSpPr/>
          <p:nvPr/>
        </p:nvSpPr>
        <p:spPr>
          <a:xfrm>
            <a:off x="4733976" y="4445250"/>
            <a:ext cx="4414553" cy="1156285"/>
          </a:xfrm>
          <a:prstGeom prst="rect">
            <a:avLst/>
          </a:prstGeom>
          <a:solidFill>
            <a:srgbClr val="FF99FF">
              <a:alpha val="2705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5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8" grpId="1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335"/>
            <a:ext cx="8229600" cy="1143000"/>
          </a:xfrm>
        </p:spPr>
        <p:txBody>
          <a:bodyPr/>
          <a:lstStyle/>
          <a:p>
            <a:r>
              <a:rPr lang="en-US" dirty="0" smtClean="0"/>
              <a:t>Evaluation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83" y="1417638"/>
            <a:ext cx="5607697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Comprehensive, consistent power grid view</a:t>
            </a:r>
          </a:p>
          <a:p>
            <a:pPr lvl="1"/>
            <a:r>
              <a:rPr lang="en-US" dirty="0" smtClean="0"/>
              <a:t>All honeypot substations are connected to single power flow simulator, and therefore share the consistent view.</a:t>
            </a:r>
          </a:p>
          <a:p>
            <a:pPr lvl="1"/>
            <a:r>
              <a:rPr lang="en-US" dirty="0" smtClean="0"/>
              <a:t>When control is performed, the outcome from power flow simulator is made visible within a short latency.</a:t>
            </a:r>
          </a:p>
          <a:p>
            <a:pPr lvl="2"/>
            <a:r>
              <a:rPr lang="en-US" dirty="0" smtClean="0"/>
              <a:t>Voltage and power flow are quick to reach new </a:t>
            </a:r>
            <a:r>
              <a:rPr lang="en-US" dirty="0" smtClean="0"/>
              <a:t>state </a:t>
            </a:r>
            <a:r>
              <a:rPr lang="en-US" dirty="0" smtClean="0"/>
              <a:t>so approximated with steady-state simulation</a:t>
            </a:r>
          </a:p>
          <a:p>
            <a:pPr lvl="2"/>
            <a:r>
              <a:rPr lang="en-US" dirty="0" smtClean="0"/>
              <a:t>Frequency swing takes time so transient-state simulation is used (completed within 1 seconds when 30-sec transient-state simulation is used.)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165" y="1101434"/>
            <a:ext cx="2812402" cy="23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165" y="3531326"/>
            <a:ext cx="2812402" cy="23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1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01" y="1301435"/>
            <a:ext cx="4748543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Realistic network configuration</a:t>
            </a:r>
          </a:p>
          <a:p>
            <a:pPr lvl="1"/>
            <a:r>
              <a:rPr lang="en-US" dirty="0" smtClean="0"/>
              <a:t>MAC address of honeypot gateway and virtual IEDs are configurable.</a:t>
            </a:r>
          </a:p>
          <a:p>
            <a:pPr lvl="1"/>
            <a:r>
              <a:rPr lang="en-US" dirty="0" smtClean="0"/>
              <a:t>Support widely-used standard protocols, namely IEC 60870-5-104 and IEC 61850</a:t>
            </a:r>
          </a:p>
          <a:p>
            <a:pPr lvl="1"/>
            <a:r>
              <a:rPr lang="en-US" dirty="0" smtClean="0"/>
              <a:t>Bandwidth, packet loss ratio etc., are also configurable.</a:t>
            </a:r>
          </a:p>
          <a:p>
            <a:pPr lvl="1"/>
            <a:r>
              <a:rPr lang="en-US" dirty="0" smtClean="0"/>
              <a:t>Can </a:t>
            </a:r>
            <a:r>
              <a:rPr lang="en-US" dirty="0" smtClean="0"/>
              <a:t>safely support 200 virtual IEDs per </a:t>
            </a:r>
            <a:r>
              <a:rPr lang="en-US" dirty="0" smtClean="0"/>
              <a:t>substation</a:t>
            </a:r>
          </a:p>
          <a:p>
            <a:pPr lvl="1"/>
            <a:r>
              <a:rPr lang="en-US" dirty="0"/>
              <a:t>Latency on a ring topology looks realistic.</a:t>
            </a:r>
            <a:endParaRPr lang="en-US" dirty="0" smtClean="0"/>
          </a:p>
        </p:txBody>
      </p:sp>
      <p:pic>
        <p:nvPicPr>
          <p:cNvPr id="1026" name="Picture 2" descr="C:\Users\Daisuke\Desktop\ring-topolo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272" y="3591179"/>
            <a:ext cx="4631728" cy="233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15629" y="2172842"/>
            <a:ext cx="1810693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Substation GW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Daisuke\AppData\Local\Microsoft\Windows\Temporary Internet Files\Content.IE5\YBKR8F5S\Spy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784" y="1556699"/>
            <a:ext cx="952381" cy="9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4" idx="2"/>
          </p:cNvCxnSpPr>
          <p:nvPr/>
        </p:nvCxnSpPr>
        <p:spPr>
          <a:xfrm flipH="1">
            <a:off x="5920975" y="3087242"/>
            <a:ext cx="1" cy="4164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44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45" y="1604867"/>
            <a:ext cx="4655976" cy="421277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Fingerprinting resistance</a:t>
            </a:r>
          </a:p>
          <a:p>
            <a:pPr lvl="1"/>
            <a:r>
              <a:rPr lang="en-US" dirty="0" smtClean="0"/>
              <a:t>Scanning and OS fingerprinting by </a:t>
            </a:r>
            <a:r>
              <a:rPr lang="en-US" dirty="0" err="1" smtClean="0"/>
              <a:t>Nmap</a:t>
            </a:r>
            <a:endParaRPr lang="en-US" dirty="0"/>
          </a:p>
          <a:p>
            <a:pPr lvl="2"/>
            <a:r>
              <a:rPr lang="en-US" dirty="0" smtClean="0"/>
              <a:t>Substation VM is identified as Linux (2.6.32) device that opens port 2404 and 22</a:t>
            </a:r>
          </a:p>
          <a:p>
            <a:pPr lvl="3"/>
            <a:r>
              <a:rPr lang="en-US" dirty="0" smtClean="0"/>
              <a:t>Same as a commercial protocol translator (ZNX 202)</a:t>
            </a:r>
          </a:p>
          <a:p>
            <a:pPr lvl="2"/>
            <a:r>
              <a:rPr lang="en-US" dirty="0" smtClean="0"/>
              <a:t>Virtual IEDs are identifies as a device with unknown OS that opens port 102</a:t>
            </a:r>
          </a:p>
          <a:p>
            <a:pPr lvl="1"/>
            <a:r>
              <a:rPr lang="en-US" dirty="0" err="1" smtClean="0"/>
              <a:t>Shodan</a:t>
            </a:r>
            <a:r>
              <a:rPr lang="en-US" dirty="0" smtClean="0"/>
              <a:t> (</a:t>
            </a:r>
            <a:r>
              <a:rPr lang="en-US" i="1" dirty="0" smtClean="0"/>
              <a:t>https://www.shodan.io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 smtClean="0"/>
              <a:t>After 2weeks operation, indexed as a industrial control system but not flagged as a honeypot</a:t>
            </a:r>
          </a:p>
          <a:p>
            <a:pPr lvl="2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01" y="4282764"/>
            <a:ext cx="4514453" cy="161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6642" y="5411765"/>
            <a:ext cx="606489" cy="653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52185" y="5411765"/>
            <a:ext cx="379448" cy="653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78" y="2271456"/>
            <a:ext cx="4331898" cy="59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5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1|8.2|23.1|40.1|26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60995AC71ECE4DA7981458E8B3DF28" ma:contentTypeVersion="0" ma:contentTypeDescription="Create a new document." ma:contentTypeScope="" ma:versionID="6b4eeac6af5ba3bcd18d45737023038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914c7473bc07f894c77255d4a6aebc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 (system field)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2B4C63-ABB1-4479-91ED-CFF6F4ACEB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19091F-8443-48E9-BEEF-E82A8C4DF0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B8BD638-4897-43B6-BD75-7271CD0B2AA9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1161</Words>
  <Application>Microsoft Office PowerPoint</Application>
  <PresentationFormat>On-screen Show (4:3)</PresentationFormat>
  <Paragraphs>149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 Grid-wide, High-fidelity Electrical Substation Honeynet</vt:lpstr>
      <vt:lpstr>Background</vt:lpstr>
      <vt:lpstr>Outline</vt:lpstr>
      <vt:lpstr>Attacker Models in Scope</vt:lpstr>
      <vt:lpstr>Desired Properties</vt:lpstr>
      <vt:lpstr>System Overview</vt:lpstr>
      <vt:lpstr>Evaluation (1)</vt:lpstr>
      <vt:lpstr>Evaluation (2)</vt:lpstr>
      <vt:lpstr>Evaluation (3)</vt:lpstr>
      <vt:lpstr>Evaluation (4)</vt:lpstr>
      <vt:lpstr>Evaluation (5)</vt:lpstr>
      <vt:lpstr>Conclusions</vt:lpstr>
      <vt:lpstr>Thank you very much!</vt:lpstr>
      <vt:lpstr>PowerPoint Presentation</vt:lpstr>
      <vt:lpstr>Smart Grid Honeypot/net Use Cases (1)</vt:lpstr>
      <vt:lpstr>Smart Grid Honeypot/net Use Cases (2)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Martin</dc:creator>
  <cp:lastModifiedBy>Daisuke</cp:lastModifiedBy>
  <cp:revision>122</cp:revision>
  <dcterms:created xsi:type="dcterms:W3CDTF">2013-10-30T05:19:37Z</dcterms:created>
  <dcterms:modified xsi:type="dcterms:W3CDTF">2017-10-24T06:30:52Z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0x0101005160995AC71ECE4DA7981458E8B3DF28</vt:lpwstr>
  </property>
</Properties>
</file>