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15"/>
  </p:notesMasterIdLst>
  <p:handoutMasterIdLst>
    <p:handoutMasterId r:id="rId16"/>
  </p:handoutMasterIdLst>
  <p:sldIdLst>
    <p:sldId id="256" r:id="rId2"/>
    <p:sldId id="377" r:id="rId3"/>
    <p:sldId id="363" r:id="rId4"/>
    <p:sldId id="365" r:id="rId5"/>
    <p:sldId id="367" r:id="rId6"/>
    <p:sldId id="368" r:id="rId7"/>
    <p:sldId id="369" r:id="rId8"/>
    <p:sldId id="370" r:id="rId9"/>
    <p:sldId id="372" r:id="rId10"/>
    <p:sldId id="374" r:id="rId11"/>
    <p:sldId id="375" r:id="rId12"/>
    <p:sldId id="376" r:id="rId13"/>
    <p:sldId id="257" r:id="rId14"/>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A6D86E"/>
    <a:srgbClr val="DBE6FD"/>
    <a:srgbClr val="FFE181"/>
    <a:srgbClr val="9AB7F8"/>
    <a:srgbClr val="CAE8AA"/>
    <a:srgbClr val="FF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44" autoAdjust="0"/>
  </p:normalViewPr>
  <p:slideViewPr>
    <p:cSldViewPr>
      <p:cViewPr varScale="1">
        <p:scale>
          <a:sx n="64" d="100"/>
          <a:sy n="64" d="100"/>
        </p:scale>
        <p:origin x="-894" y="-10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52" d="100"/>
          <a:sy n="52" d="100"/>
        </p:scale>
        <p:origin x="-2604" y="-11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1294" y="0"/>
            <a:ext cx="3076364" cy="511731"/>
          </a:xfrm>
          <a:prstGeom prst="rect">
            <a:avLst/>
          </a:prstGeom>
        </p:spPr>
        <p:txBody>
          <a:bodyPr vert="horz" lIns="95463" tIns="47732" rIns="95463" bIns="47732" rtlCol="0"/>
          <a:lstStyle>
            <a:lvl1pPr algn="r">
              <a:defRPr sz="1300"/>
            </a:lvl1pPr>
          </a:lstStyle>
          <a:p>
            <a:fld id="{7215AD72-F523-416A-8248-FD2C61CF2847}" type="datetimeFigureOut">
              <a:rPr kumimoji="1" lang="ja-JP" altLang="en-US" smtClean="0"/>
              <a:t>2014/11/5</a:t>
            </a:fld>
            <a:endParaRPr kumimoji="1" lang="ja-JP" altLang="en-US"/>
          </a:p>
        </p:txBody>
      </p:sp>
      <p:sp>
        <p:nvSpPr>
          <p:cNvPr id="4" name="フッター プレースホルダー 3"/>
          <p:cNvSpPr>
            <a:spLocks noGrp="1"/>
          </p:cNvSpPr>
          <p:nvPr>
            <p:ph type="ftr" sz="quarter" idx="2"/>
          </p:nvPr>
        </p:nvSpPr>
        <p:spPr>
          <a:xfrm>
            <a:off x="0" y="9721106"/>
            <a:ext cx="3076364" cy="511731"/>
          </a:xfrm>
          <a:prstGeom prst="rect">
            <a:avLst/>
          </a:prstGeom>
        </p:spPr>
        <p:txBody>
          <a:bodyPr vert="horz" lIns="95463" tIns="47732" rIns="95463" bIns="47732" rtlCol="0" anchor="b"/>
          <a:lstStyle>
            <a:lvl1pPr algn="l">
              <a:defRPr sz="1300"/>
            </a:lvl1pPr>
          </a:lstStyle>
          <a:p>
            <a:r>
              <a:rPr kumimoji="1" lang="en-US" altLang="ja-JP" smtClean="0"/>
              <a:t>All Right Reserved, Copyright FUJITSU LABORATORIES LTD. 2013</a:t>
            </a:r>
            <a:endParaRPr kumimoji="1" lang="ja-JP" altLang="en-US"/>
          </a:p>
        </p:txBody>
      </p:sp>
      <p:sp>
        <p:nvSpPr>
          <p:cNvPr id="5" name="スライド番号プレースホルダー 4"/>
          <p:cNvSpPr>
            <a:spLocks noGrp="1"/>
          </p:cNvSpPr>
          <p:nvPr>
            <p:ph type="sldNum" sz="quarter" idx="3"/>
          </p:nvPr>
        </p:nvSpPr>
        <p:spPr>
          <a:xfrm>
            <a:off x="4021294" y="9721106"/>
            <a:ext cx="3076364" cy="511731"/>
          </a:xfrm>
          <a:prstGeom prst="rect">
            <a:avLst/>
          </a:prstGeom>
        </p:spPr>
        <p:txBody>
          <a:bodyPr vert="horz" lIns="95463" tIns="47732" rIns="95463" bIns="47732" rtlCol="0" anchor="b"/>
          <a:lstStyle>
            <a:lvl1pPr algn="r">
              <a:defRPr sz="1300"/>
            </a:lvl1pPr>
          </a:lstStyle>
          <a:p>
            <a:fld id="{9DA0BEDD-26D4-4BFD-849D-08E1BA931878}" type="slidenum">
              <a:rPr kumimoji="1" lang="ja-JP" altLang="en-US" smtClean="0"/>
              <a:t>‹#›</a:t>
            </a:fld>
            <a:endParaRPr kumimoji="1" lang="ja-JP" altLang="en-US"/>
          </a:p>
        </p:txBody>
      </p:sp>
    </p:spTree>
    <p:extLst>
      <p:ext uri="{BB962C8B-B14F-4D97-AF65-F5344CB8AC3E}">
        <p14:creationId xmlns:p14="http://schemas.microsoft.com/office/powerpoint/2010/main" val="25849691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A4C582FE-2DA9-4EA6-AE27-6DF793B24E00}" type="datetimeFigureOut">
              <a:rPr kumimoji="1" lang="ja-JP" altLang="en-US" smtClean="0"/>
              <a:t>2014/11/5</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r>
              <a:rPr kumimoji="1" lang="en-US" altLang="ja-JP" smtClean="0"/>
              <a:t>All Right Reserved, Copyright FUJITSU LABORATORIES LTD. 2013</a:t>
            </a:r>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FAAEBA16-7891-4FE1-B821-6866508A35CC}" type="slidenum">
              <a:rPr kumimoji="1" lang="ja-JP" altLang="en-US" smtClean="0"/>
              <a:t>‹#›</a:t>
            </a:fld>
            <a:endParaRPr kumimoji="1" lang="ja-JP" altLang="en-US"/>
          </a:p>
        </p:txBody>
      </p:sp>
    </p:spTree>
    <p:extLst>
      <p:ext uri="{BB962C8B-B14F-4D97-AF65-F5344CB8AC3E}">
        <p14:creationId xmlns:p14="http://schemas.microsoft.com/office/powerpoint/2010/main" val="25050388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r>
              <a:rPr kumimoji="1" lang="en-US" altLang="ja-JP" smtClean="0"/>
              <a:t>All Right Reserved, Copyright FUJITSU LABORATORIES LTD. 2013</a:t>
            </a:r>
            <a:endParaRPr kumimoji="1" lang="ja-JP" altLang="en-US"/>
          </a:p>
        </p:txBody>
      </p:sp>
      <p:sp>
        <p:nvSpPr>
          <p:cNvPr id="5" name="スライド番号プレースホルダー 4"/>
          <p:cNvSpPr>
            <a:spLocks noGrp="1"/>
          </p:cNvSpPr>
          <p:nvPr>
            <p:ph type="sldNum" sz="quarter" idx="11"/>
          </p:nvPr>
        </p:nvSpPr>
        <p:spPr/>
        <p:txBody>
          <a:bodyPr/>
          <a:lstStyle/>
          <a:p>
            <a:fld id="{FAAEBA16-7891-4FE1-B821-6866508A35CC}" type="slidenum">
              <a:rPr kumimoji="1" lang="ja-JP" altLang="en-US" smtClean="0"/>
              <a:t>0</a:t>
            </a:fld>
            <a:endParaRPr kumimoji="1" lang="ja-JP" altLang="en-US"/>
          </a:p>
        </p:txBody>
      </p:sp>
    </p:spTree>
    <p:extLst>
      <p:ext uri="{BB962C8B-B14F-4D97-AF65-F5344CB8AC3E}">
        <p14:creationId xmlns:p14="http://schemas.microsoft.com/office/powerpoint/2010/main" val="208506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kumimoji="1" lang="en-US" altLang="ja-JP" smtClean="0"/>
              <a:t>All Right Reserved, Copyright FUJITSU LABORATORIES LTD. 2013</a:t>
            </a:r>
            <a:endParaRPr kumimoji="1" lang="ja-JP" altLang="en-US"/>
          </a:p>
        </p:txBody>
      </p:sp>
      <p:sp>
        <p:nvSpPr>
          <p:cNvPr id="5" name="Slide Number Placeholder 4"/>
          <p:cNvSpPr>
            <a:spLocks noGrp="1"/>
          </p:cNvSpPr>
          <p:nvPr>
            <p:ph type="sldNum" sz="quarter" idx="11"/>
          </p:nvPr>
        </p:nvSpPr>
        <p:spPr/>
        <p:txBody>
          <a:bodyPr/>
          <a:lstStyle/>
          <a:p>
            <a:fld id="{FAAEBA16-7891-4FE1-B821-6866508A35CC}" type="slidenum">
              <a:rPr kumimoji="1" lang="ja-JP" altLang="en-US" smtClean="0"/>
              <a:t>3</a:t>
            </a:fld>
            <a:endParaRPr kumimoji="1" lang="ja-JP" altLang="en-US"/>
          </a:p>
        </p:txBody>
      </p:sp>
    </p:spTree>
    <p:extLst>
      <p:ext uri="{BB962C8B-B14F-4D97-AF65-F5344CB8AC3E}">
        <p14:creationId xmlns:p14="http://schemas.microsoft.com/office/powerpoint/2010/main" val="393219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r>
              <a:rPr kumimoji="1" lang="en-US" altLang="ja-JP" smtClean="0"/>
              <a:t>All Right Reserved, Copyright FUJITSU LABORATORIES LTD. 2013</a:t>
            </a:r>
            <a:endParaRPr kumimoji="1" lang="ja-JP" altLang="en-US"/>
          </a:p>
        </p:txBody>
      </p:sp>
      <p:sp>
        <p:nvSpPr>
          <p:cNvPr id="5" name="スライド番号プレースホルダー 4"/>
          <p:cNvSpPr>
            <a:spLocks noGrp="1"/>
          </p:cNvSpPr>
          <p:nvPr>
            <p:ph type="sldNum" sz="quarter" idx="11"/>
          </p:nvPr>
        </p:nvSpPr>
        <p:spPr/>
        <p:txBody>
          <a:bodyPr/>
          <a:lstStyle/>
          <a:p>
            <a:fld id="{FAAEBA16-7891-4FE1-B821-6866508A35CC}" type="slidenum">
              <a:rPr kumimoji="1" lang="ja-JP" altLang="en-US" smtClean="0"/>
              <a:t>12</a:t>
            </a:fld>
            <a:endParaRPr kumimoji="1" lang="ja-JP" altLang="en-US"/>
          </a:p>
        </p:txBody>
      </p:sp>
    </p:spTree>
    <p:extLst>
      <p:ext uri="{BB962C8B-B14F-4D97-AF65-F5344CB8AC3E}">
        <p14:creationId xmlns:p14="http://schemas.microsoft.com/office/powerpoint/2010/main" val="408903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47217" name="Picture 49" descr="TitleRed_L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9144000" cy="4852988"/>
          </a:xfrm>
          <a:prstGeom prst="rect">
            <a:avLst/>
          </a:prstGeom>
          <a:noFill/>
          <a:extLst>
            <a:ext uri="{909E8E84-426E-40DD-AFC4-6F175D3DCCD1}">
              <a14:hiddenFill xmlns:a14="http://schemas.microsoft.com/office/drawing/2010/main">
                <a:solidFill>
                  <a:srgbClr val="FFFFFF"/>
                </a:solidFill>
              </a14:hiddenFill>
            </a:ext>
          </a:extLst>
        </p:spPr>
      </p:pic>
      <p:grpSp>
        <p:nvGrpSpPr>
          <p:cNvPr id="647218" name="Group 50"/>
          <p:cNvGrpSpPr>
            <a:grpSpLocks noChangeAspect="1"/>
          </p:cNvGrpSpPr>
          <p:nvPr/>
        </p:nvGrpSpPr>
        <p:grpSpPr bwMode="auto">
          <a:xfrm>
            <a:off x="7308850" y="185738"/>
            <a:ext cx="1647825" cy="920750"/>
            <a:chOff x="4604" y="117"/>
            <a:chExt cx="1038" cy="580"/>
          </a:xfrm>
        </p:grpSpPr>
        <p:sp>
          <p:nvSpPr>
            <p:cNvPr id="647219" name="AutoShape 51"/>
            <p:cNvSpPr>
              <a:spLocks noChangeAspect="1" noChangeArrowheads="1" noTextEdit="1"/>
            </p:cNvSpPr>
            <p:nvPr userDrawn="1"/>
          </p:nvSpPr>
          <p:spPr bwMode="gray">
            <a:xfrm>
              <a:off x="4604" y="117"/>
              <a:ext cx="1038"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47220" name="Freeform 52"/>
            <p:cNvSpPr>
              <a:spLocks/>
            </p:cNvSpPr>
            <p:nvPr userDrawn="1"/>
          </p:nvSpPr>
          <p:spPr bwMode="gray">
            <a:xfrm>
              <a:off x="4655" y="604"/>
              <a:ext cx="26" cy="43"/>
            </a:xfrm>
            <a:custGeom>
              <a:avLst/>
              <a:gdLst>
                <a:gd name="T0" fmla="*/ 0 w 463"/>
                <a:gd name="T1" fmla="*/ 731 h 762"/>
                <a:gd name="T2" fmla="*/ 0 w 463"/>
                <a:gd name="T3" fmla="*/ 643 h 762"/>
                <a:gd name="T4" fmla="*/ 177 w 463"/>
                <a:gd name="T5" fmla="*/ 684 h 762"/>
                <a:gd name="T6" fmla="*/ 355 w 463"/>
                <a:gd name="T7" fmla="*/ 568 h 762"/>
                <a:gd name="T8" fmla="*/ 325 w 463"/>
                <a:gd name="T9" fmla="*/ 493 h 762"/>
                <a:gd name="T10" fmla="*/ 271 w 463"/>
                <a:gd name="T11" fmla="*/ 452 h 762"/>
                <a:gd name="T12" fmla="*/ 203 w 463"/>
                <a:gd name="T13" fmla="*/ 417 h 762"/>
                <a:gd name="T14" fmla="*/ 62 w 463"/>
                <a:gd name="T15" fmla="*/ 323 h 762"/>
                <a:gd name="T16" fmla="*/ 12 w 463"/>
                <a:gd name="T17" fmla="*/ 190 h 762"/>
                <a:gd name="T18" fmla="*/ 90 w 463"/>
                <a:gd name="T19" fmla="*/ 41 h 762"/>
                <a:gd name="T20" fmla="*/ 257 w 463"/>
                <a:gd name="T21" fmla="*/ 0 h 762"/>
                <a:gd name="T22" fmla="*/ 411 w 463"/>
                <a:gd name="T23" fmla="*/ 24 h 762"/>
                <a:gd name="T24" fmla="*/ 411 w 463"/>
                <a:gd name="T25" fmla="*/ 106 h 762"/>
                <a:gd name="T26" fmla="*/ 262 w 463"/>
                <a:gd name="T27" fmla="*/ 74 h 762"/>
                <a:gd name="T28" fmla="*/ 162 w 463"/>
                <a:gd name="T29" fmla="*/ 98 h 762"/>
                <a:gd name="T30" fmla="*/ 120 w 463"/>
                <a:gd name="T31" fmla="*/ 178 h 762"/>
                <a:gd name="T32" fmla="*/ 149 w 463"/>
                <a:gd name="T33" fmla="*/ 253 h 762"/>
                <a:gd name="T34" fmla="*/ 273 w 463"/>
                <a:gd name="T35" fmla="*/ 331 h 762"/>
                <a:gd name="T36" fmla="*/ 374 w 463"/>
                <a:gd name="T37" fmla="*/ 388 h 762"/>
                <a:gd name="T38" fmla="*/ 444 w 463"/>
                <a:gd name="T39" fmla="*/ 465 h 762"/>
                <a:gd name="T40" fmla="*/ 463 w 463"/>
                <a:gd name="T41" fmla="*/ 556 h 762"/>
                <a:gd name="T42" fmla="*/ 184 w 463"/>
                <a:gd name="T43" fmla="*/ 762 h 762"/>
                <a:gd name="T44" fmla="*/ 0 w 463"/>
                <a:gd name="T45" fmla="*/ 731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762">
                  <a:moveTo>
                    <a:pt x="0" y="731"/>
                  </a:moveTo>
                  <a:cubicBezTo>
                    <a:pt x="0" y="643"/>
                    <a:pt x="0" y="643"/>
                    <a:pt x="0" y="643"/>
                  </a:cubicBezTo>
                  <a:cubicBezTo>
                    <a:pt x="48" y="670"/>
                    <a:pt x="107" y="684"/>
                    <a:pt x="177" y="684"/>
                  </a:cubicBezTo>
                  <a:cubicBezTo>
                    <a:pt x="296" y="684"/>
                    <a:pt x="355" y="645"/>
                    <a:pt x="355" y="568"/>
                  </a:cubicBezTo>
                  <a:cubicBezTo>
                    <a:pt x="355" y="538"/>
                    <a:pt x="345" y="513"/>
                    <a:pt x="325" y="493"/>
                  </a:cubicBezTo>
                  <a:cubicBezTo>
                    <a:pt x="309" y="477"/>
                    <a:pt x="291" y="463"/>
                    <a:pt x="271" y="452"/>
                  </a:cubicBezTo>
                  <a:cubicBezTo>
                    <a:pt x="253" y="442"/>
                    <a:pt x="231" y="431"/>
                    <a:pt x="203" y="417"/>
                  </a:cubicBezTo>
                  <a:cubicBezTo>
                    <a:pt x="135" y="384"/>
                    <a:pt x="89" y="352"/>
                    <a:pt x="62" y="323"/>
                  </a:cubicBezTo>
                  <a:cubicBezTo>
                    <a:pt x="29" y="286"/>
                    <a:pt x="12" y="242"/>
                    <a:pt x="12" y="190"/>
                  </a:cubicBezTo>
                  <a:cubicBezTo>
                    <a:pt x="12" y="124"/>
                    <a:pt x="38" y="74"/>
                    <a:pt x="90" y="41"/>
                  </a:cubicBezTo>
                  <a:cubicBezTo>
                    <a:pt x="134" y="13"/>
                    <a:pt x="189" y="0"/>
                    <a:pt x="257" y="0"/>
                  </a:cubicBezTo>
                  <a:cubicBezTo>
                    <a:pt x="304" y="0"/>
                    <a:pt x="355" y="8"/>
                    <a:pt x="411" y="24"/>
                  </a:cubicBezTo>
                  <a:cubicBezTo>
                    <a:pt x="411" y="106"/>
                    <a:pt x="411" y="106"/>
                    <a:pt x="411" y="106"/>
                  </a:cubicBezTo>
                  <a:cubicBezTo>
                    <a:pt x="364" y="85"/>
                    <a:pt x="314" y="74"/>
                    <a:pt x="262" y="74"/>
                  </a:cubicBezTo>
                  <a:cubicBezTo>
                    <a:pt x="222" y="74"/>
                    <a:pt x="188" y="82"/>
                    <a:pt x="162" y="98"/>
                  </a:cubicBezTo>
                  <a:cubicBezTo>
                    <a:pt x="134" y="115"/>
                    <a:pt x="120" y="141"/>
                    <a:pt x="120" y="178"/>
                  </a:cubicBezTo>
                  <a:cubicBezTo>
                    <a:pt x="120" y="209"/>
                    <a:pt x="130" y="234"/>
                    <a:pt x="149" y="253"/>
                  </a:cubicBezTo>
                  <a:cubicBezTo>
                    <a:pt x="168" y="273"/>
                    <a:pt x="209" y="298"/>
                    <a:pt x="273" y="331"/>
                  </a:cubicBezTo>
                  <a:cubicBezTo>
                    <a:pt x="324" y="356"/>
                    <a:pt x="357" y="375"/>
                    <a:pt x="374" y="388"/>
                  </a:cubicBezTo>
                  <a:cubicBezTo>
                    <a:pt x="407" y="412"/>
                    <a:pt x="430" y="437"/>
                    <a:pt x="444" y="465"/>
                  </a:cubicBezTo>
                  <a:cubicBezTo>
                    <a:pt x="457" y="490"/>
                    <a:pt x="463" y="520"/>
                    <a:pt x="463" y="556"/>
                  </a:cubicBezTo>
                  <a:cubicBezTo>
                    <a:pt x="463" y="693"/>
                    <a:pt x="370" y="762"/>
                    <a:pt x="184" y="762"/>
                  </a:cubicBezTo>
                  <a:cubicBezTo>
                    <a:pt x="109" y="762"/>
                    <a:pt x="48" y="752"/>
                    <a:pt x="0" y="7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1" name="Freeform 53"/>
            <p:cNvSpPr>
              <a:spLocks/>
            </p:cNvSpPr>
            <p:nvPr userDrawn="1"/>
          </p:nvSpPr>
          <p:spPr bwMode="gray">
            <a:xfrm>
              <a:off x="4691" y="585"/>
              <a:ext cx="30"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2" name="Freeform 54"/>
            <p:cNvSpPr>
              <a:spLocks noEditPoints="1"/>
            </p:cNvSpPr>
            <p:nvPr userDrawn="1"/>
          </p:nvSpPr>
          <p:spPr bwMode="gray">
            <a:xfrm>
              <a:off x="4730" y="604"/>
              <a:ext cx="32" cy="43"/>
            </a:xfrm>
            <a:custGeom>
              <a:avLst/>
              <a:gdLst>
                <a:gd name="T0" fmla="*/ 437 w 561"/>
                <a:gd name="T1" fmla="*/ 286 h 762"/>
                <a:gd name="T2" fmla="*/ 437 w 561"/>
                <a:gd name="T3" fmla="*/ 248 h 762"/>
                <a:gd name="T4" fmla="*/ 415 w 561"/>
                <a:gd name="T5" fmla="*/ 138 h 762"/>
                <a:gd name="T6" fmla="*/ 271 w 561"/>
                <a:gd name="T7" fmla="*/ 77 h 762"/>
                <a:gd name="T8" fmla="*/ 70 w 561"/>
                <a:gd name="T9" fmla="*/ 118 h 762"/>
                <a:gd name="T10" fmla="*/ 70 w 561"/>
                <a:gd name="T11" fmla="*/ 31 h 762"/>
                <a:gd name="T12" fmla="*/ 284 w 561"/>
                <a:gd name="T13" fmla="*/ 0 h 762"/>
                <a:gd name="T14" fmla="*/ 516 w 561"/>
                <a:gd name="T15" fmla="*/ 76 h 762"/>
                <a:gd name="T16" fmla="*/ 558 w 561"/>
                <a:gd name="T17" fmla="*/ 200 h 762"/>
                <a:gd name="T18" fmla="*/ 561 w 561"/>
                <a:gd name="T19" fmla="*/ 290 h 762"/>
                <a:gd name="T20" fmla="*/ 561 w 561"/>
                <a:gd name="T21" fmla="*/ 727 h 762"/>
                <a:gd name="T22" fmla="*/ 293 w 561"/>
                <a:gd name="T23" fmla="*/ 762 h 762"/>
                <a:gd name="T24" fmla="*/ 83 w 561"/>
                <a:gd name="T25" fmla="*/ 720 h 762"/>
                <a:gd name="T26" fmla="*/ 0 w 561"/>
                <a:gd name="T27" fmla="*/ 558 h 762"/>
                <a:gd name="T28" fmla="*/ 96 w 561"/>
                <a:gd name="T29" fmla="*/ 363 h 762"/>
                <a:gd name="T30" fmla="*/ 336 w 561"/>
                <a:gd name="T31" fmla="*/ 297 h 762"/>
                <a:gd name="T32" fmla="*/ 437 w 561"/>
                <a:gd name="T33" fmla="*/ 286 h 762"/>
                <a:gd name="T34" fmla="*/ 437 w 561"/>
                <a:gd name="T35" fmla="*/ 356 h 762"/>
                <a:gd name="T36" fmla="*/ 267 w 561"/>
                <a:gd name="T37" fmla="*/ 382 h 762"/>
                <a:gd name="T38" fmla="*/ 127 w 561"/>
                <a:gd name="T39" fmla="*/ 545 h 762"/>
                <a:gd name="T40" fmla="*/ 168 w 561"/>
                <a:gd name="T41" fmla="*/ 650 h 762"/>
                <a:gd name="T42" fmla="*/ 312 w 561"/>
                <a:gd name="T43" fmla="*/ 687 h 762"/>
                <a:gd name="T44" fmla="*/ 437 w 561"/>
                <a:gd name="T45" fmla="*/ 670 h 762"/>
                <a:gd name="T46" fmla="*/ 437 w 561"/>
                <a:gd name="T47" fmla="*/ 35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1" h="762">
                  <a:moveTo>
                    <a:pt x="437" y="286"/>
                  </a:moveTo>
                  <a:cubicBezTo>
                    <a:pt x="437" y="248"/>
                    <a:pt x="437" y="248"/>
                    <a:pt x="437" y="248"/>
                  </a:cubicBezTo>
                  <a:cubicBezTo>
                    <a:pt x="437" y="200"/>
                    <a:pt x="430" y="164"/>
                    <a:pt x="415" y="138"/>
                  </a:cubicBezTo>
                  <a:cubicBezTo>
                    <a:pt x="392" y="97"/>
                    <a:pt x="344" y="77"/>
                    <a:pt x="271" y="77"/>
                  </a:cubicBezTo>
                  <a:cubicBezTo>
                    <a:pt x="206" y="77"/>
                    <a:pt x="139" y="91"/>
                    <a:pt x="70" y="118"/>
                  </a:cubicBezTo>
                  <a:cubicBezTo>
                    <a:pt x="70" y="31"/>
                    <a:pt x="70" y="31"/>
                    <a:pt x="70" y="31"/>
                  </a:cubicBezTo>
                  <a:cubicBezTo>
                    <a:pt x="139" y="10"/>
                    <a:pt x="210" y="0"/>
                    <a:pt x="284" y="0"/>
                  </a:cubicBezTo>
                  <a:cubicBezTo>
                    <a:pt x="397" y="0"/>
                    <a:pt x="474" y="25"/>
                    <a:pt x="516" y="76"/>
                  </a:cubicBezTo>
                  <a:cubicBezTo>
                    <a:pt x="539" y="104"/>
                    <a:pt x="553" y="145"/>
                    <a:pt x="558" y="200"/>
                  </a:cubicBezTo>
                  <a:cubicBezTo>
                    <a:pt x="560" y="220"/>
                    <a:pt x="561" y="250"/>
                    <a:pt x="561" y="290"/>
                  </a:cubicBezTo>
                  <a:cubicBezTo>
                    <a:pt x="561" y="727"/>
                    <a:pt x="561" y="727"/>
                    <a:pt x="561" y="727"/>
                  </a:cubicBezTo>
                  <a:cubicBezTo>
                    <a:pt x="477" y="750"/>
                    <a:pt x="387" y="762"/>
                    <a:pt x="293" y="762"/>
                  </a:cubicBezTo>
                  <a:cubicBezTo>
                    <a:pt x="203" y="762"/>
                    <a:pt x="133" y="748"/>
                    <a:pt x="83" y="720"/>
                  </a:cubicBezTo>
                  <a:cubicBezTo>
                    <a:pt x="28" y="689"/>
                    <a:pt x="0" y="635"/>
                    <a:pt x="0" y="558"/>
                  </a:cubicBezTo>
                  <a:cubicBezTo>
                    <a:pt x="0" y="470"/>
                    <a:pt x="32" y="405"/>
                    <a:pt x="96" y="363"/>
                  </a:cubicBezTo>
                  <a:cubicBezTo>
                    <a:pt x="143" y="332"/>
                    <a:pt x="223" y="310"/>
                    <a:pt x="336" y="297"/>
                  </a:cubicBezTo>
                  <a:cubicBezTo>
                    <a:pt x="357" y="294"/>
                    <a:pt x="391" y="291"/>
                    <a:pt x="437" y="286"/>
                  </a:cubicBezTo>
                  <a:close/>
                  <a:moveTo>
                    <a:pt x="437" y="356"/>
                  </a:moveTo>
                  <a:cubicBezTo>
                    <a:pt x="362" y="363"/>
                    <a:pt x="305" y="372"/>
                    <a:pt x="267" y="382"/>
                  </a:cubicBezTo>
                  <a:cubicBezTo>
                    <a:pt x="173" y="405"/>
                    <a:pt x="127" y="460"/>
                    <a:pt x="127" y="545"/>
                  </a:cubicBezTo>
                  <a:cubicBezTo>
                    <a:pt x="127" y="593"/>
                    <a:pt x="140" y="627"/>
                    <a:pt x="168" y="650"/>
                  </a:cubicBezTo>
                  <a:cubicBezTo>
                    <a:pt x="198" y="675"/>
                    <a:pt x="246" y="687"/>
                    <a:pt x="312" y="687"/>
                  </a:cubicBezTo>
                  <a:cubicBezTo>
                    <a:pt x="357" y="687"/>
                    <a:pt x="398" y="681"/>
                    <a:pt x="437" y="670"/>
                  </a:cubicBezTo>
                  <a:lnTo>
                    <a:pt x="437" y="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3" name="Freeform 55"/>
            <p:cNvSpPr>
              <a:spLocks noEditPoints="1"/>
            </p:cNvSpPr>
            <p:nvPr userDrawn="1"/>
          </p:nvSpPr>
          <p:spPr bwMode="gray">
            <a:xfrm>
              <a:off x="4774" y="604"/>
              <a:ext cx="32" cy="61"/>
            </a:xfrm>
            <a:custGeom>
              <a:avLst/>
              <a:gdLst>
                <a:gd name="T0" fmla="*/ 123 w 567"/>
                <a:gd name="T1" fmla="*/ 711 h 1087"/>
                <a:gd name="T2" fmla="*/ 123 w 567"/>
                <a:gd name="T3" fmla="*/ 1087 h 1087"/>
                <a:gd name="T4" fmla="*/ 0 w 567"/>
                <a:gd name="T5" fmla="*/ 1087 h 1087"/>
                <a:gd name="T6" fmla="*/ 0 w 567"/>
                <a:gd name="T7" fmla="*/ 28 h 1087"/>
                <a:gd name="T8" fmla="*/ 249 w 567"/>
                <a:gd name="T9" fmla="*/ 0 h 1087"/>
                <a:gd name="T10" fmla="*/ 505 w 567"/>
                <a:gd name="T11" fmla="*/ 113 h 1087"/>
                <a:gd name="T12" fmla="*/ 567 w 567"/>
                <a:gd name="T13" fmla="*/ 379 h 1087"/>
                <a:gd name="T14" fmla="*/ 489 w 567"/>
                <a:gd name="T15" fmla="*/ 662 h 1087"/>
                <a:gd name="T16" fmla="*/ 274 w 567"/>
                <a:gd name="T17" fmla="*/ 762 h 1087"/>
                <a:gd name="T18" fmla="*/ 172 w 567"/>
                <a:gd name="T19" fmla="*/ 742 h 1087"/>
                <a:gd name="T20" fmla="*/ 123 w 567"/>
                <a:gd name="T21" fmla="*/ 711 h 1087"/>
                <a:gd name="T22" fmla="*/ 123 w 567"/>
                <a:gd name="T23" fmla="*/ 625 h 1087"/>
                <a:gd name="T24" fmla="*/ 260 w 567"/>
                <a:gd name="T25" fmla="*/ 687 h 1087"/>
                <a:gd name="T26" fmla="*/ 400 w 567"/>
                <a:gd name="T27" fmla="*/ 591 h 1087"/>
                <a:gd name="T28" fmla="*/ 441 w 567"/>
                <a:gd name="T29" fmla="*/ 378 h 1087"/>
                <a:gd name="T30" fmla="*/ 386 w 567"/>
                <a:gd name="T31" fmla="*/ 140 h 1087"/>
                <a:gd name="T32" fmla="*/ 230 w 567"/>
                <a:gd name="T33" fmla="*/ 74 h 1087"/>
                <a:gd name="T34" fmla="*/ 123 w 567"/>
                <a:gd name="T35" fmla="*/ 83 h 1087"/>
                <a:gd name="T36" fmla="*/ 123 w 567"/>
                <a:gd name="T37" fmla="*/ 625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1087">
                  <a:moveTo>
                    <a:pt x="123" y="711"/>
                  </a:moveTo>
                  <a:cubicBezTo>
                    <a:pt x="123" y="1087"/>
                    <a:pt x="123" y="1087"/>
                    <a:pt x="123" y="1087"/>
                  </a:cubicBezTo>
                  <a:cubicBezTo>
                    <a:pt x="0" y="1087"/>
                    <a:pt x="0" y="1087"/>
                    <a:pt x="0" y="1087"/>
                  </a:cubicBezTo>
                  <a:cubicBezTo>
                    <a:pt x="0" y="28"/>
                    <a:pt x="0" y="28"/>
                    <a:pt x="0" y="28"/>
                  </a:cubicBezTo>
                  <a:cubicBezTo>
                    <a:pt x="85" y="9"/>
                    <a:pt x="168" y="0"/>
                    <a:pt x="249" y="0"/>
                  </a:cubicBezTo>
                  <a:cubicBezTo>
                    <a:pt x="374" y="0"/>
                    <a:pt x="459" y="37"/>
                    <a:pt x="505" y="113"/>
                  </a:cubicBezTo>
                  <a:cubicBezTo>
                    <a:pt x="546" y="180"/>
                    <a:pt x="567" y="269"/>
                    <a:pt x="567" y="379"/>
                  </a:cubicBezTo>
                  <a:cubicBezTo>
                    <a:pt x="567" y="495"/>
                    <a:pt x="541" y="590"/>
                    <a:pt x="489" y="662"/>
                  </a:cubicBezTo>
                  <a:cubicBezTo>
                    <a:pt x="440" y="728"/>
                    <a:pt x="369" y="762"/>
                    <a:pt x="274" y="762"/>
                  </a:cubicBezTo>
                  <a:cubicBezTo>
                    <a:pt x="234" y="762"/>
                    <a:pt x="200" y="755"/>
                    <a:pt x="172" y="742"/>
                  </a:cubicBezTo>
                  <a:cubicBezTo>
                    <a:pt x="159" y="736"/>
                    <a:pt x="142" y="725"/>
                    <a:pt x="123" y="711"/>
                  </a:cubicBezTo>
                  <a:close/>
                  <a:moveTo>
                    <a:pt x="123" y="625"/>
                  </a:moveTo>
                  <a:cubicBezTo>
                    <a:pt x="165" y="666"/>
                    <a:pt x="210" y="687"/>
                    <a:pt x="260" y="687"/>
                  </a:cubicBezTo>
                  <a:cubicBezTo>
                    <a:pt x="324" y="687"/>
                    <a:pt x="371" y="655"/>
                    <a:pt x="400" y="591"/>
                  </a:cubicBezTo>
                  <a:cubicBezTo>
                    <a:pt x="427" y="533"/>
                    <a:pt x="441" y="462"/>
                    <a:pt x="441" y="378"/>
                  </a:cubicBezTo>
                  <a:cubicBezTo>
                    <a:pt x="441" y="272"/>
                    <a:pt x="422" y="193"/>
                    <a:pt x="386" y="140"/>
                  </a:cubicBezTo>
                  <a:cubicBezTo>
                    <a:pt x="356" y="96"/>
                    <a:pt x="304" y="74"/>
                    <a:pt x="230" y="74"/>
                  </a:cubicBezTo>
                  <a:cubicBezTo>
                    <a:pt x="198" y="74"/>
                    <a:pt x="162" y="77"/>
                    <a:pt x="123" y="83"/>
                  </a:cubicBezTo>
                  <a:lnTo>
                    <a:pt x="123" y="6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4" name="Freeform 56"/>
            <p:cNvSpPr>
              <a:spLocks noEditPoints="1"/>
            </p:cNvSpPr>
            <p:nvPr userDrawn="1"/>
          </p:nvSpPr>
          <p:spPr bwMode="gray">
            <a:xfrm>
              <a:off x="4815" y="591"/>
              <a:ext cx="9" cy="55"/>
            </a:xfrm>
            <a:custGeom>
              <a:avLst/>
              <a:gdLst>
                <a:gd name="T0" fmla="*/ 75 w 150"/>
                <a:gd name="T1" fmla="*/ 0 h 987"/>
                <a:gd name="T2" fmla="*/ 131 w 150"/>
                <a:gd name="T3" fmla="*/ 25 h 987"/>
                <a:gd name="T4" fmla="*/ 150 w 150"/>
                <a:gd name="T5" fmla="*/ 76 h 987"/>
                <a:gd name="T6" fmla="*/ 126 w 150"/>
                <a:gd name="T7" fmla="*/ 132 h 987"/>
                <a:gd name="T8" fmla="*/ 74 w 150"/>
                <a:gd name="T9" fmla="*/ 151 h 987"/>
                <a:gd name="T10" fmla="*/ 19 w 150"/>
                <a:gd name="T11" fmla="*/ 127 h 987"/>
                <a:gd name="T12" fmla="*/ 0 w 150"/>
                <a:gd name="T13" fmla="*/ 75 h 987"/>
                <a:gd name="T14" fmla="*/ 24 w 150"/>
                <a:gd name="T15" fmla="*/ 20 h 987"/>
                <a:gd name="T16" fmla="*/ 75 w 150"/>
                <a:gd name="T17" fmla="*/ 0 h 987"/>
                <a:gd name="T18" fmla="*/ 15 w 150"/>
                <a:gd name="T19" fmla="*/ 987 h 987"/>
                <a:gd name="T20" fmla="*/ 15 w 150"/>
                <a:gd name="T21" fmla="*/ 265 h 987"/>
                <a:gd name="T22" fmla="*/ 138 w 150"/>
                <a:gd name="T23" fmla="*/ 265 h 987"/>
                <a:gd name="T24" fmla="*/ 138 w 150"/>
                <a:gd name="T25" fmla="*/ 987 h 987"/>
                <a:gd name="T26" fmla="*/ 15 w 150"/>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987">
                  <a:moveTo>
                    <a:pt x="75" y="0"/>
                  </a:moveTo>
                  <a:cubicBezTo>
                    <a:pt x="97" y="0"/>
                    <a:pt x="116" y="9"/>
                    <a:pt x="131" y="25"/>
                  </a:cubicBezTo>
                  <a:cubicBezTo>
                    <a:pt x="144" y="40"/>
                    <a:pt x="150" y="57"/>
                    <a:pt x="150" y="76"/>
                  </a:cubicBezTo>
                  <a:cubicBezTo>
                    <a:pt x="150" y="98"/>
                    <a:pt x="142" y="117"/>
                    <a:pt x="126" y="132"/>
                  </a:cubicBezTo>
                  <a:cubicBezTo>
                    <a:pt x="112" y="145"/>
                    <a:pt x="94" y="151"/>
                    <a:pt x="74" y="151"/>
                  </a:cubicBezTo>
                  <a:cubicBezTo>
                    <a:pt x="52" y="151"/>
                    <a:pt x="33" y="143"/>
                    <a:pt x="19" y="127"/>
                  </a:cubicBezTo>
                  <a:cubicBezTo>
                    <a:pt x="6" y="112"/>
                    <a:pt x="0" y="95"/>
                    <a:pt x="0" y="75"/>
                  </a:cubicBezTo>
                  <a:cubicBezTo>
                    <a:pt x="0" y="53"/>
                    <a:pt x="8" y="35"/>
                    <a:pt x="24" y="20"/>
                  </a:cubicBezTo>
                  <a:cubicBezTo>
                    <a:pt x="38" y="7"/>
                    <a:pt x="55" y="0"/>
                    <a:pt x="75" y="0"/>
                  </a:cubicBezTo>
                  <a:close/>
                  <a:moveTo>
                    <a:pt x="15" y="987"/>
                  </a:moveTo>
                  <a:cubicBezTo>
                    <a:pt x="15" y="265"/>
                    <a:pt x="15" y="265"/>
                    <a:pt x="15" y="265"/>
                  </a:cubicBezTo>
                  <a:cubicBezTo>
                    <a:pt x="138" y="265"/>
                    <a:pt x="138" y="265"/>
                    <a:pt x="138" y="265"/>
                  </a:cubicBezTo>
                  <a:cubicBezTo>
                    <a:pt x="138" y="987"/>
                    <a:pt x="138" y="987"/>
                    <a:pt x="138"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5" name="Freeform 57"/>
            <p:cNvSpPr>
              <a:spLocks/>
            </p:cNvSpPr>
            <p:nvPr userDrawn="1"/>
          </p:nvSpPr>
          <p:spPr bwMode="gray">
            <a:xfrm>
              <a:off x="4836" y="604"/>
              <a:ext cx="31" cy="42"/>
            </a:xfrm>
            <a:custGeom>
              <a:avLst/>
              <a:gdLst>
                <a:gd name="T0" fmla="*/ 0 w 548"/>
                <a:gd name="T1" fmla="*/ 742 h 742"/>
                <a:gd name="T2" fmla="*/ 0 w 548"/>
                <a:gd name="T3" fmla="*/ 28 h 742"/>
                <a:gd name="T4" fmla="*/ 289 w 548"/>
                <a:gd name="T5" fmla="*/ 0 h 742"/>
                <a:gd name="T6" fmla="*/ 526 w 548"/>
                <a:gd name="T7" fmla="*/ 113 h 742"/>
                <a:gd name="T8" fmla="*/ 548 w 548"/>
                <a:gd name="T9" fmla="*/ 299 h 742"/>
                <a:gd name="T10" fmla="*/ 548 w 548"/>
                <a:gd name="T11" fmla="*/ 742 h 742"/>
                <a:gd name="T12" fmla="*/ 424 w 548"/>
                <a:gd name="T13" fmla="*/ 742 h 742"/>
                <a:gd name="T14" fmla="*/ 424 w 548"/>
                <a:gd name="T15" fmla="*/ 306 h 742"/>
                <a:gd name="T16" fmla="*/ 403 w 548"/>
                <a:gd name="T17" fmla="*/ 134 h 742"/>
                <a:gd name="T18" fmla="*/ 277 w 548"/>
                <a:gd name="T19" fmla="*/ 74 h 742"/>
                <a:gd name="T20" fmla="*/ 123 w 548"/>
                <a:gd name="T21" fmla="*/ 90 h 742"/>
                <a:gd name="T22" fmla="*/ 123 w 548"/>
                <a:gd name="T23" fmla="*/ 742 h 742"/>
                <a:gd name="T24" fmla="*/ 0 w 548"/>
                <a:gd name="T25"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742">
                  <a:moveTo>
                    <a:pt x="0" y="742"/>
                  </a:moveTo>
                  <a:cubicBezTo>
                    <a:pt x="0" y="28"/>
                    <a:pt x="0" y="28"/>
                    <a:pt x="0" y="28"/>
                  </a:cubicBezTo>
                  <a:cubicBezTo>
                    <a:pt x="114" y="9"/>
                    <a:pt x="210" y="0"/>
                    <a:pt x="289" y="0"/>
                  </a:cubicBezTo>
                  <a:cubicBezTo>
                    <a:pt x="415" y="0"/>
                    <a:pt x="494" y="38"/>
                    <a:pt x="526" y="113"/>
                  </a:cubicBezTo>
                  <a:cubicBezTo>
                    <a:pt x="541" y="149"/>
                    <a:pt x="548" y="210"/>
                    <a:pt x="548" y="299"/>
                  </a:cubicBezTo>
                  <a:cubicBezTo>
                    <a:pt x="548" y="742"/>
                    <a:pt x="548" y="742"/>
                    <a:pt x="548" y="742"/>
                  </a:cubicBezTo>
                  <a:cubicBezTo>
                    <a:pt x="424" y="742"/>
                    <a:pt x="424" y="742"/>
                    <a:pt x="424" y="742"/>
                  </a:cubicBezTo>
                  <a:cubicBezTo>
                    <a:pt x="424" y="306"/>
                    <a:pt x="424" y="306"/>
                    <a:pt x="424" y="306"/>
                  </a:cubicBezTo>
                  <a:cubicBezTo>
                    <a:pt x="424" y="221"/>
                    <a:pt x="417" y="163"/>
                    <a:pt x="403" y="134"/>
                  </a:cubicBezTo>
                  <a:cubicBezTo>
                    <a:pt x="382" y="94"/>
                    <a:pt x="341" y="74"/>
                    <a:pt x="277" y="74"/>
                  </a:cubicBezTo>
                  <a:cubicBezTo>
                    <a:pt x="227" y="74"/>
                    <a:pt x="176" y="80"/>
                    <a:pt x="123" y="90"/>
                  </a:cubicBezTo>
                  <a:cubicBezTo>
                    <a:pt x="123" y="742"/>
                    <a:pt x="123" y="742"/>
                    <a:pt x="123"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6" name="Freeform 58"/>
            <p:cNvSpPr>
              <a:spLocks noEditPoints="1"/>
            </p:cNvSpPr>
            <p:nvPr userDrawn="1"/>
          </p:nvSpPr>
          <p:spPr bwMode="gray">
            <a:xfrm>
              <a:off x="4876" y="604"/>
              <a:ext cx="32" cy="62"/>
            </a:xfrm>
            <a:custGeom>
              <a:avLst/>
              <a:gdLst>
                <a:gd name="T0" fmla="*/ 445 w 569"/>
                <a:gd name="T1" fmla="*/ 677 h 1098"/>
                <a:gd name="T2" fmla="*/ 399 w 569"/>
                <a:gd name="T3" fmla="*/ 721 h 1098"/>
                <a:gd name="T4" fmla="*/ 257 w 569"/>
                <a:gd name="T5" fmla="*/ 762 h 1098"/>
                <a:gd name="T6" fmla="*/ 97 w 569"/>
                <a:gd name="T7" fmla="*/ 708 h 1098"/>
                <a:gd name="T8" fmla="*/ 0 w 569"/>
                <a:gd name="T9" fmla="*/ 414 h 1098"/>
                <a:gd name="T10" fmla="*/ 71 w 569"/>
                <a:gd name="T11" fmla="*/ 131 h 1098"/>
                <a:gd name="T12" fmla="*/ 340 w 569"/>
                <a:gd name="T13" fmla="*/ 0 h 1098"/>
                <a:gd name="T14" fmla="*/ 569 w 569"/>
                <a:gd name="T15" fmla="*/ 28 h 1098"/>
                <a:gd name="T16" fmla="*/ 569 w 569"/>
                <a:gd name="T17" fmla="*/ 601 h 1098"/>
                <a:gd name="T18" fmla="*/ 555 w 569"/>
                <a:gd name="T19" fmla="*/ 843 h 1098"/>
                <a:gd name="T20" fmla="*/ 422 w 569"/>
                <a:gd name="T21" fmla="*/ 1052 h 1098"/>
                <a:gd name="T22" fmla="*/ 191 w 569"/>
                <a:gd name="T23" fmla="*/ 1098 h 1098"/>
                <a:gd name="T24" fmla="*/ 98 w 569"/>
                <a:gd name="T25" fmla="*/ 1092 h 1098"/>
                <a:gd name="T26" fmla="*/ 98 w 569"/>
                <a:gd name="T27" fmla="*/ 1018 h 1098"/>
                <a:gd name="T28" fmla="*/ 190 w 569"/>
                <a:gd name="T29" fmla="*/ 1024 h 1098"/>
                <a:gd name="T30" fmla="*/ 341 w 569"/>
                <a:gd name="T31" fmla="*/ 997 h 1098"/>
                <a:gd name="T32" fmla="*/ 434 w 569"/>
                <a:gd name="T33" fmla="*/ 858 h 1098"/>
                <a:gd name="T34" fmla="*/ 445 w 569"/>
                <a:gd name="T35" fmla="*/ 716 h 1098"/>
                <a:gd name="T36" fmla="*/ 445 w 569"/>
                <a:gd name="T37" fmla="*/ 677 h 1098"/>
                <a:gd name="T38" fmla="*/ 445 w 569"/>
                <a:gd name="T39" fmla="*/ 81 h 1098"/>
                <a:gd name="T40" fmla="*/ 353 w 569"/>
                <a:gd name="T41" fmla="*/ 74 h 1098"/>
                <a:gd name="T42" fmla="*/ 231 w 569"/>
                <a:gd name="T43" fmla="*/ 106 h 1098"/>
                <a:gd name="T44" fmla="*/ 152 w 569"/>
                <a:gd name="T45" fmla="*/ 233 h 1098"/>
                <a:gd name="T46" fmla="*/ 126 w 569"/>
                <a:gd name="T47" fmla="*/ 419 h 1098"/>
                <a:gd name="T48" fmla="*/ 174 w 569"/>
                <a:gd name="T49" fmla="*/ 633 h 1098"/>
                <a:gd name="T50" fmla="*/ 274 w 569"/>
                <a:gd name="T51" fmla="*/ 687 h 1098"/>
                <a:gd name="T52" fmla="*/ 371 w 569"/>
                <a:gd name="T53" fmla="*/ 654 h 1098"/>
                <a:gd name="T54" fmla="*/ 435 w 569"/>
                <a:gd name="T55" fmla="*/ 566 h 1098"/>
                <a:gd name="T56" fmla="*/ 445 w 569"/>
                <a:gd name="T57" fmla="*/ 483 h 1098"/>
                <a:gd name="T58" fmla="*/ 445 w 569"/>
                <a:gd name="T59" fmla="*/ 81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9" h="1098">
                  <a:moveTo>
                    <a:pt x="445" y="677"/>
                  </a:moveTo>
                  <a:cubicBezTo>
                    <a:pt x="427" y="697"/>
                    <a:pt x="412" y="712"/>
                    <a:pt x="399" y="721"/>
                  </a:cubicBezTo>
                  <a:cubicBezTo>
                    <a:pt x="362" y="748"/>
                    <a:pt x="314" y="762"/>
                    <a:pt x="257" y="762"/>
                  </a:cubicBezTo>
                  <a:cubicBezTo>
                    <a:pt x="192" y="762"/>
                    <a:pt x="139" y="744"/>
                    <a:pt x="97" y="708"/>
                  </a:cubicBezTo>
                  <a:cubicBezTo>
                    <a:pt x="32" y="654"/>
                    <a:pt x="0" y="556"/>
                    <a:pt x="0" y="414"/>
                  </a:cubicBezTo>
                  <a:cubicBezTo>
                    <a:pt x="0" y="300"/>
                    <a:pt x="24" y="206"/>
                    <a:pt x="71" y="131"/>
                  </a:cubicBezTo>
                  <a:cubicBezTo>
                    <a:pt x="126" y="44"/>
                    <a:pt x="216" y="0"/>
                    <a:pt x="340" y="0"/>
                  </a:cubicBezTo>
                  <a:cubicBezTo>
                    <a:pt x="414" y="0"/>
                    <a:pt x="490" y="9"/>
                    <a:pt x="569" y="28"/>
                  </a:cubicBezTo>
                  <a:cubicBezTo>
                    <a:pt x="569" y="601"/>
                    <a:pt x="569" y="601"/>
                    <a:pt x="569" y="601"/>
                  </a:cubicBezTo>
                  <a:cubicBezTo>
                    <a:pt x="569" y="707"/>
                    <a:pt x="564" y="788"/>
                    <a:pt x="555" y="843"/>
                  </a:cubicBezTo>
                  <a:cubicBezTo>
                    <a:pt x="538" y="944"/>
                    <a:pt x="494" y="1013"/>
                    <a:pt x="422" y="1052"/>
                  </a:cubicBezTo>
                  <a:cubicBezTo>
                    <a:pt x="363" y="1083"/>
                    <a:pt x="286" y="1098"/>
                    <a:pt x="191" y="1098"/>
                  </a:cubicBezTo>
                  <a:cubicBezTo>
                    <a:pt x="164" y="1098"/>
                    <a:pt x="133" y="1096"/>
                    <a:pt x="98" y="1092"/>
                  </a:cubicBezTo>
                  <a:cubicBezTo>
                    <a:pt x="98" y="1018"/>
                    <a:pt x="98" y="1018"/>
                    <a:pt x="98" y="1018"/>
                  </a:cubicBezTo>
                  <a:cubicBezTo>
                    <a:pt x="130" y="1022"/>
                    <a:pt x="160" y="1024"/>
                    <a:pt x="190" y="1024"/>
                  </a:cubicBezTo>
                  <a:cubicBezTo>
                    <a:pt x="258" y="1024"/>
                    <a:pt x="308" y="1015"/>
                    <a:pt x="341" y="997"/>
                  </a:cubicBezTo>
                  <a:cubicBezTo>
                    <a:pt x="390" y="971"/>
                    <a:pt x="421" y="924"/>
                    <a:pt x="434" y="858"/>
                  </a:cubicBezTo>
                  <a:cubicBezTo>
                    <a:pt x="442" y="821"/>
                    <a:pt x="445" y="773"/>
                    <a:pt x="445" y="716"/>
                  </a:cubicBezTo>
                  <a:lnTo>
                    <a:pt x="445" y="677"/>
                  </a:lnTo>
                  <a:close/>
                  <a:moveTo>
                    <a:pt x="445" y="81"/>
                  </a:moveTo>
                  <a:cubicBezTo>
                    <a:pt x="411" y="77"/>
                    <a:pt x="380" y="74"/>
                    <a:pt x="353" y="74"/>
                  </a:cubicBezTo>
                  <a:cubicBezTo>
                    <a:pt x="301" y="74"/>
                    <a:pt x="260" y="85"/>
                    <a:pt x="231" y="106"/>
                  </a:cubicBezTo>
                  <a:cubicBezTo>
                    <a:pt x="197" y="130"/>
                    <a:pt x="171" y="173"/>
                    <a:pt x="152" y="233"/>
                  </a:cubicBezTo>
                  <a:cubicBezTo>
                    <a:pt x="135" y="287"/>
                    <a:pt x="126" y="348"/>
                    <a:pt x="126" y="419"/>
                  </a:cubicBezTo>
                  <a:cubicBezTo>
                    <a:pt x="126" y="517"/>
                    <a:pt x="142" y="589"/>
                    <a:pt x="174" y="633"/>
                  </a:cubicBezTo>
                  <a:cubicBezTo>
                    <a:pt x="199" y="669"/>
                    <a:pt x="233" y="687"/>
                    <a:pt x="274" y="687"/>
                  </a:cubicBezTo>
                  <a:cubicBezTo>
                    <a:pt x="308" y="687"/>
                    <a:pt x="341" y="676"/>
                    <a:pt x="371" y="654"/>
                  </a:cubicBezTo>
                  <a:cubicBezTo>
                    <a:pt x="401" y="631"/>
                    <a:pt x="423" y="602"/>
                    <a:pt x="435" y="566"/>
                  </a:cubicBezTo>
                  <a:cubicBezTo>
                    <a:pt x="442" y="547"/>
                    <a:pt x="445" y="520"/>
                    <a:pt x="445" y="483"/>
                  </a:cubicBezTo>
                  <a:lnTo>
                    <a:pt x="445"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7" name="Freeform 59"/>
            <p:cNvSpPr>
              <a:spLocks/>
            </p:cNvSpPr>
            <p:nvPr userDrawn="1"/>
          </p:nvSpPr>
          <p:spPr bwMode="gray">
            <a:xfrm>
              <a:off x="4939"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6"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8" name="Freeform 60"/>
            <p:cNvSpPr>
              <a:spLocks noEditPoints="1"/>
            </p:cNvSpPr>
            <p:nvPr userDrawn="1"/>
          </p:nvSpPr>
          <p:spPr bwMode="gray">
            <a:xfrm>
              <a:off x="4963"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29" name="Freeform 61"/>
            <p:cNvSpPr>
              <a:spLocks/>
            </p:cNvSpPr>
            <p:nvPr userDrawn="1"/>
          </p:nvSpPr>
          <p:spPr bwMode="gray">
            <a:xfrm>
              <a:off x="5007" y="604"/>
              <a:ext cx="52" cy="42"/>
            </a:xfrm>
            <a:custGeom>
              <a:avLst/>
              <a:gdLst>
                <a:gd name="T0" fmla="*/ 0 w 933"/>
                <a:gd name="T1" fmla="*/ 742 h 742"/>
                <a:gd name="T2" fmla="*/ 0 w 933"/>
                <a:gd name="T3" fmla="*/ 28 h 742"/>
                <a:gd name="T4" fmla="*/ 267 w 933"/>
                <a:gd name="T5" fmla="*/ 0 h 742"/>
                <a:gd name="T6" fmla="*/ 460 w 933"/>
                <a:gd name="T7" fmla="*/ 46 h 742"/>
                <a:gd name="T8" fmla="*/ 691 w 933"/>
                <a:gd name="T9" fmla="*/ 0 h 742"/>
                <a:gd name="T10" fmla="*/ 912 w 933"/>
                <a:gd name="T11" fmla="*/ 114 h 742"/>
                <a:gd name="T12" fmla="*/ 933 w 933"/>
                <a:gd name="T13" fmla="*/ 299 h 742"/>
                <a:gd name="T14" fmla="*/ 933 w 933"/>
                <a:gd name="T15" fmla="*/ 742 h 742"/>
                <a:gd name="T16" fmla="*/ 809 w 933"/>
                <a:gd name="T17" fmla="*/ 742 h 742"/>
                <a:gd name="T18" fmla="*/ 809 w 933"/>
                <a:gd name="T19" fmla="*/ 306 h 742"/>
                <a:gd name="T20" fmla="*/ 790 w 933"/>
                <a:gd name="T21" fmla="*/ 135 h 742"/>
                <a:gd name="T22" fmla="*/ 675 w 933"/>
                <a:gd name="T23" fmla="*/ 74 h 742"/>
                <a:gd name="T24" fmla="*/ 528 w 933"/>
                <a:gd name="T25" fmla="*/ 108 h 742"/>
                <a:gd name="T26" fmla="*/ 528 w 933"/>
                <a:gd name="T27" fmla="*/ 742 h 742"/>
                <a:gd name="T28" fmla="*/ 405 w 933"/>
                <a:gd name="T29" fmla="*/ 742 h 742"/>
                <a:gd name="T30" fmla="*/ 405 w 933"/>
                <a:gd name="T31" fmla="*/ 301 h 742"/>
                <a:gd name="T32" fmla="*/ 385 w 933"/>
                <a:gd name="T33" fmla="*/ 135 h 742"/>
                <a:gd name="T34" fmla="*/ 267 w 933"/>
                <a:gd name="T35" fmla="*/ 74 h 742"/>
                <a:gd name="T36" fmla="*/ 124 w 933"/>
                <a:gd name="T37" fmla="*/ 90 h 742"/>
                <a:gd name="T38" fmla="*/ 124 w 933"/>
                <a:gd name="T39" fmla="*/ 742 h 742"/>
                <a:gd name="T40" fmla="*/ 0 w 933"/>
                <a:gd name="T41"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3" h="742">
                  <a:moveTo>
                    <a:pt x="0" y="742"/>
                  </a:moveTo>
                  <a:cubicBezTo>
                    <a:pt x="0" y="28"/>
                    <a:pt x="0" y="28"/>
                    <a:pt x="0" y="28"/>
                  </a:cubicBezTo>
                  <a:cubicBezTo>
                    <a:pt x="113" y="9"/>
                    <a:pt x="202" y="0"/>
                    <a:pt x="267" y="0"/>
                  </a:cubicBezTo>
                  <a:cubicBezTo>
                    <a:pt x="352" y="0"/>
                    <a:pt x="417" y="15"/>
                    <a:pt x="460" y="46"/>
                  </a:cubicBezTo>
                  <a:cubicBezTo>
                    <a:pt x="538" y="15"/>
                    <a:pt x="615" y="0"/>
                    <a:pt x="691" y="0"/>
                  </a:cubicBezTo>
                  <a:cubicBezTo>
                    <a:pt x="808" y="0"/>
                    <a:pt x="881" y="38"/>
                    <a:pt x="912" y="114"/>
                  </a:cubicBezTo>
                  <a:cubicBezTo>
                    <a:pt x="926" y="149"/>
                    <a:pt x="933" y="211"/>
                    <a:pt x="933" y="299"/>
                  </a:cubicBezTo>
                  <a:cubicBezTo>
                    <a:pt x="933" y="742"/>
                    <a:pt x="933" y="742"/>
                    <a:pt x="933" y="742"/>
                  </a:cubicBezTo>
                  <a:cubicBezTo>
                    <a:pt x="809" y="742"/>
                    <a:pt x="809" y="742"/>
                    <a:pt x="809" y="742"/>
                  </a:cubicBezTo>
                  <a:cubicBezTo>
                    <a:pt x="809" y="306"/>
                    <a:pt x="809" y="306"/>
                    <a:pt x="809" y="306"/>
                  </a:cubicBezTo>
                  <a:cubicBezTo>
                    <a:pt x="809" y="222"/>
                    <a:pt x="803" y="164"/>
                    <a:pt x="790" y="135"/>
                  </a:cubicBezTo>
                  <a:cubicBezTo>
                    <a:pt x="771" y="94"/>
                    <a:pt x="733" y="74"/>
                    <a:pt x="675" y="74"/>
                  </a:cubicBezTo>
                  <a:cubicBezTo>
                    <a:pt x="627" y="74"/>
                    <a:pt x="578" y="86"/>
                    <a:pt x="528" y="108"/>
                  </a:cubicBezTo>
                  <a:cubicBezTo>
                    <a:pt x="528" y="742"/>
                    <a:pt x="528" y="742"/>
                    <a:pt x="528" y="742"/>
                  </a:cubicBezTo>
                  <a:cubicBezTo>
                    <a:pt x="405" y="742"/>
                    <a:pt x="405" y="742"/>
                    <a:pt x="405" y="742"/>
                  </a:cubicBezTo>
                  <a:cubicBezTo>
                    <a:pt x="405" y="301"/>
                    <a:pt x="405" y="301"/>
                    <a:pt x="405" y="301"/>
                  </a:cubicBezTo>
                  <a:cubicBezTo>
                    <a:pt x="405" y="219"/>
                    <a:pt x="398" y="164"/>
                    <a:pt x="385" y="135"/>
                  </a:cubicBezTo>
                  <a:cubicBezTo>
                    <a:pt x="366" y="94"/>
                    <a:pt x="327" y="74"/>
                    <a:pt x="267" y="74"/>
                  </a:cubicBezTo>
                  <a:cubicBezTo>
                    <a:pt x="221" y="74"/>
                    <a:pt x="173" y="80"/>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0" name="Freeform 62"/>
            <p:cNvSpPr>
              <a:spLocks noEditPoints="1"/>
            </p:cNvSpPr>
            <p:nvPr userDrawn="1"/>
          </p:nvSpPr>
          <p:spPr bwMode="gray">
            <a:xfrm>
              <a:off x="5069"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1" name="Freeform 63"/>
            <p:cNvSpPr>
              <a:spLocks/>
            </p:cNvSpPr>
            <p:nvPr userDrawn="1"/>
          </p:nvSpPr>
          <p:spPr bwMode="gray">
            <a:xfrm>
              <a:off x="5113"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2" name="Freeform 64"/>
            <p:cNvSpPr>
              <a:spLocks/>
            </p:cNvSpPr>
            <p:nvPr userDrawn="1"/>
          </p:nvSpPr>
          <p:spPr bwMode="gray">
            <a:xfrm>
              <a:off x="5138" y="604"/>
              <a:ext cx="17" cy="42"/>
            </a:xfrm>
            <a:custGeom>
              <a:avLst/>
              <a:gdLst>
                <a:gd name="T0" fmla="*/ 0 w 312"/>
                <a:gd name="T1" fmla="*/ 742 h 742"/>
                <a:gd name="T2" fmla="*/ 0 w 312"/>
                <a:gd name="T3" fmla="*/ 31 h 742"/>
                <a:gd name="T4" fmla="*/ 312 w 312"/>
                <a:gd name="T5" fmla="*/ 0 h 742"/>
                <a:gd name="T6" fmla="*/ 312 w 312"/>
                <a:gd name="T7" fmla="*/ 77 h 742"/>
                <a:gd name="T8" fmla="*/ 124 w 312"/>
                <a:gd name="T9" fmla="*/ 90 h 742"/>
                <a:gd name="T10" fmla="*/ 124 w 312"/>
                <a:gd name="T11" fmla="*/ 742 h 742"/>
                <a:gd name="T12" fmla="*/ 0 w 312"/>
                <a:gd name="T13" fmla="*/ 742 h 742"/>
              </a:gdLst>
              <a:ahLst/>
              <a:cxnLst>
                <a:cxn ang="0">
                  <a:pos x="T0" y="T1"/>
                </a:cxn>
                <a:cxn ang="0">
                  <a:pos x="T2" y="T3"/>
                </a:cxn>
                <a:cxn ang="0">
                  <a:pos x="T4" y="T5"/>
                </a:cxn>
                <a:cxn ang="0">
                  <a:pos x="T6" y="T7"/>
                </a:cxn>
                <a:cxn ang="0">
                  <a:pos x="T8" y="T9"/>
                </a:cxn>
                <a:cxn ang="0">
                  <a:pos x="T10" y="T11"/>
                </a:cxn>
                <a:cxn ang="0">
                  <a:pos x="T12" y="T13"/>
                </a:cxn>
              </a:cxnLst>
              <a:rect l="0" t="0" r="r" b="b"/>
              <a:pathLst>
                <a:path w="312" h="742">
                  <a:moveTo>
                    <a:pt x="0" y="742"/>
                  </a:moveTo>
                  <a:cubicBezTo>
                    <a:pt x="0" y="31"/>
                    <a:pt x="0" y="31"/>
                    <a:pt x="0" y="31"/>
                  </a:cubicBezTo>
                  <a:cubicBezTo>
                    <a:pt x="94" y="11"/>
                    <a:pt x="198" y="1"/>
                    <a:pt x="312" y="0"/>
                  </a:cubicBezTo>
                  <a:cubicBezTo>
                    <a:pt x="312" y="77"/>
                    <a:pt x="312" y="77"/>
                    <a:pt x="312" y="77"/>
                  </a:cubicBezTo>
                  <a:cubicBezTo>
                    <a:pt x="243" y="78"/>
                    <a:pt x="180" y="82"/>
                    <a:pt x="124" y="90"/>
                  </a:cubicBezTo>
                  <a:cubicBezTo>
                    <a:pt x="124" y="742"/>
                    <a:pt x="124" y="742"/>
                    <a:pt x="124" y="742"/>
                  </a:cubicBezTo>
                  <a:lnTo>
                    <a:pt x="0" y="7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3" name="Freeform 65"/>
            <p:cNvSpPr>
              <a:spLocks noEditPoints="1"/>
            </p:cNvSpPr>
            <p:nvPr userDrawn="1"/>
          </p:nvSpPr>
          <p:spPr bwMode="gray">
            <a:xfrm>
              <a:off x="5160" y="604"/>
              <a:ext cx="34" cy="43"/>
            </a:xfrm>
            <a:custGeom>
              <a:avLst/>
              <a:gdLst>
                <a:gd name="T0" fmla="*/ 304 w 607"/>
                <a:gd name="T1" fmla="*/ 0 h 762"/>
                <a:gd name="T2" fmla="*/ 534 w 607"/>
                <a:gd name="T3" fmla="*/ 103 h 762"/>
                <a:gd name="T4" fmla="*/ 607 w 607"/>
                <a:gd name="T5" fmla="*/ 381 h 762"/>
                <a:gd name="T6" fmla="*/ 534 w 607"/>
                <a:gd name="T7" fmla="*/ 659 h 762"/>
                <a:gd name="T8" fmla="*/ 305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5" y="762"/>
                  </a:cubicBezTo>
                  <a:cubicBezTo>
                    <a:pt x="102" y="762"/>
                    <a:pt x="0" y="633"/>
                    <a:pt x="0" y="375"/>
                  </a:cubicBezTo>
                  <a:cubicBezTo>
                    <a:pt x="0" y="260"/>
                    <a:pt x="24" y="169"/>
                    <a:pt x="73" y="103"/>
                  </a:cubicBezTo>
                  <a:cubicBezTo>
                    <a:pt x="123" y="34"/>
                    <a:pt x="200" y="0"/>
                    <a:pt x="304" y="0"/>
                  </a:cubicBezTo>
                  <a:close/>
                  <a:moveTo>
                    <a:pt x="304" y="74"/>
                  </a:moveTo>
                  <a:cubicBezTo>
                    <a:pt x="234" y="74"/>
                    <a:pt x="186" y="106"/>
                    <a:pt x="159" y="168"/>
                  </a:cubicBezTo>
                  <a:cubicBezTo>
                    <a:pt x="137" y="220"/>
                    <a:pt x="126" y="290"/>
                    <a:pt x="126" y="377"/>
                  </a:cubicBezTo>
                  <a:cubicBezTo>
                    <a:pt x="126" y="469"/>
                    <a:pt x="137" y="541"/>
                    <a:pt x="159" y="593"/>
                  </a:cubicBezTo>
                  <a:cubicBezTo>
                    <a:pt x="186"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4" name="Freeform 66"/>
            <p:cNvSpPr>
              <a:spLocks/>
            </p:cNvSpPr>
            <p:nvPr userDrawn="1"/>
          </p:nvSpPr>
          <p:spPr bwMode="gray">
            <a:xfrm>
              <a:off x="5198" y="605"/>
              <a:ext cx="52" cy="41"/>
            </a:xfrm>
            <a:custGeom>
              <a:avLst/>
              <a:gdLst>
                <a:gd name="T0" fmla="*/ 204 w 929"/>
                <a:gd name="T1" fmla="*/ 722 h 722"/>
                <a:gd name="T2" fmla="*/ 0 w 929"/>
                <a:gd name="T3" fmla="*/ 0 h 722"/>
                <a:gd name="T4" fmla="*/ 124 w 929"/>
                <a:gd name="T5" fmla="*/ 0 h 722"/>
                <a:gd name="T6" fmla="*/ 277 w 929"/>
                <a:gd name="T7" fmla="*/ 588 h 722"/>
                <a:gd name="T8" fmla="*/ 412 w 929"/>
                <a:gd name="T9" fmla="*/ 0 h 722"/>
                <a:gd name="T10" fmla="*/ 534 w 929"/>
                <a:gd name="T11" fmla="*/ 0 h 722"/>
                <a:gd name="T12" fmla="*/ 676 w 929"/>
                <a:gd name="T13" fmla="*/ 588 h 722"/>
                <a:gd name="T14" fmla="*/ 828 w 929"/>
                <a:gd name="T15" fmla="*/ 0 h 722"/>
                <a:gd name="T16" fmla="*/ 929 w 929"/>
                <a:gd name="T17" fmla="*/ 0 h 722"/>
                <a:gd name="T18" fmla="*/ 726 w 929"/>
                <a:gd name="T19" fmla="*/ 722 h 722"/>
                <a:gd name="T20" fmla="*/ 603 w 929"/>
                <a:gd name="T21" fmla="*/ 722 h 722"/>
                <a:gd name="T22" fmla="*/ 495 w 929"/>
                <a:gd name="T23" fmla="*/ 255 h 722"/>
                <a:gd name="T24" fmla="*/ 468 w 929"/>
                <a:gd name="T25" fmla="*/ 107 h 722"/>
                <a:gd name="T26" fmla="*/ 440 w 929"/>
                <a:gd name="T27" fmla="*/ 254 h 722"/>
                <a:gd name="T28" fmla="*/ 332 w 929"/>
                <a:gd name="T29" fmla="*/ 722 h 722"/>
                <a:gd name="T30" fmla="*/ 204 w 929"/>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9" h="722">
                  <a:moveTo>
                    <a:pt x="204" y="722"/>
                  </a:moveTo>
                  <a:cubicBezTo>
                    <a:pt x="0" y="0"/>
                    <a:pt x="0" y="0"/>
                    <a:pt x="0" y="0"/>
                  </a:cubicBezTo>
                  <a:cubicBezTo>
                    <a:pt x="124" y="0"/>
                    <a:pt x="124" y="0"/>
                    <a:pt x="124" y="0"/>
                  </a:cubicBezTo>
                  <a:cubicBezTo>
                    <a:pt x="277" y="588"/>
                    <a:pt x="277" y="588"/>
                    <a:pt x="277" y="588"/>
                  </a:cubicBezTo>
                  <a:cubicBezTo>
                    <a:pt x="412" y="0"/>
                    <a:pt x="412" y="0"/>
                    <a:pt x="412" y="0"/>
                  </a:cubicBezTo>
                  <a:cubicBezTo>
                    <a:pt x="534" y="0"/>
                    <a:pt x="534" y="0"/>
                    <a:pt x="534" y="0"/>
                  </a:cubicBezTo>
                  <a:cubicBezTo>
                    <a:pt x="676" y="588"/>
                    <a:pt x="676" y="588"/>
                    <a:pt x="676" y="588"/>
                  </a:cubicBezTo>
                  <a:cubicBezTo>
                    <a:pt x="828" y="0"/>
                    <a:pt x="828" y="0"/>
                    <a:pt x="828" y="0"/>
                  </a:cubicBezTo>
                  <a:cubicBezTo>
                    <a:pt x="929" y="0"/>
                    <a:pt x="929" y="0"/>
                    <a:pt x="929" y="0"/>
                  </a:cubicBezTo>
                  <a:cubicBezTo>
                    <a:pt x="726" y="722"/>
                    <a:pt x="726" y="722"/>
                    <a:pt x="726" y="722"/>
                  </a:cubicBezTo>
                  <a:cubicBezTo>
                    <a:pt x="603" y="722"/>
                    <a:pt x="603" y="722"/>
                    <a:pt x="603" y="722"/>
                  </a:cubicBezTo>
                  <a:cubicBezTo>
                    <a:pt x="495" y="255"/>
                    <a:pt x="495" y="255"/>
                    <a:pt x="495" y="255"/>
                  </a:cubicBezTo>
                  <a:cubicBezTo>
                    <a:pt x="487" y="221"/>
                    <a:pt x="478" y="172"/>
                    <a:pt x="468" y="107"/>
                  </a:cubicBezTo>
                  <a:cubicBezTo>
                    <a:pt x="460" y="159"/>
                    <a:pt x="451" y="208"/>
                    <a:pt x="440"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5" name="Freeform 67"/>
            <p:cNvSpPr>
              <a:spLocks/>
            </p:cNvSpPr>
            <p:nvPr userDrawn="1"/>
          </p:nvSpPr>
          <p:spPr bwMode="gray">
            <a:xfrm>
              <a:off x="5270" y="605"/>
              <a:ext cx="52" cy="41"/>
            </a:xfrm>
            <a:custGeom>
              <a:avLst/>
              <a:gdLst>
                <a:gd name="T0" fmla="*/ 204 w 930"/>
                <a:gd name="T1" fmla="*/ 722 h 722"/>
                <a:gd name="T2" fmla="*/ 0 w 930"/>
                <a:gd name="T3" fmla="*/ 0 h 722"/>
                <a:gd name="T4" fmla="*/ 125 w 930"/>
                <a:gd name="T5" fmla="*/ 0 h 722"/>
                <a:gd name="T6" fmla="*/ 277 w 930"/>
                <a:gd name="T7" fmla="*/ 588 h 722"/>
                <a:gd name="T8" fmla="*/ 412 w 930"/>
                <a:gd name="T9" fmla="*/ 0 h 722"/>
                <a:gd name="T10" fmla="*/ 535 w 930"/>
                <a:gd name="T11" fmla="*/ 0 h 722"/>
                <a:gd name="T12" fmla="*/ 676 w 930"/>
                <a:gd name="T13" fmla="*/ 588 h 722"/>
                <a:gd name="T14" fmla="*/ 829 w 930"/>
                <a:gd name="T15" fmla="*/ 0 h 722"/>
                <a:gd name="T16" fmla="*/ 930 w 930"/>
                <a:gd name="T17" fmla="*/ 0 h 722"/>
                <a:gd name="T18" fmla="*/ 726 w 930"/>
                <a:gd name="T19" fmla="*/ 722 h 722"/>
                <a:gd name="T20" fmla="*/ 604 w 930"/>
                <a:gd name="T21" fmla="*/ 722 h 722"/>
                <a:gd name="T22" fmla="*/ 495 w 930"/>
                <a:gd name="T23" fmla="*/ 255 h 722"/>
                <a:gd name="T24" fmla="*/ 468 w 930"/>
                <a:gd name="T25" fmla="*/ 107 h 722"/>
                <a:gd name="T26" fmla="*/ 441 w 930"/>
                <a:gd name="T27" fmla="*/ 254 h 722"/>
                <a:gd name="T28" fmla="*/ 332 w 930"/>
                <a:gd name="T29" fmla="*/ 722 h 722"/>
                <a:gd name="T30" fmla="*/ 204 w 930"/>
                <a:gd name="T31" fmla="*/ 72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0" h="722">
                  <a:moveTo>
                    <a:pt x="204" y="722"/>
                  </a:moveTo>
                  <a:cubicBezTo>
                    <a:pt x="0" y="0"/>
                    <a:pt x="0" y="0"/>
                    <a:pt x="0" y="0"/>
                  </a:cubicBezTo>
                  <a:cubicBezTo>
                    <a:pt x="125" y="0"/>
                    <a:pt x="125" y="0"/>
                    <a:pt x="125" y="0"/>
                  </a:cubicBezTo>
                  <a:cubicBezTo>
                    <a:pt x="277" y="588"/>
                    <a:pt x="277" y="588"/>
                    <a:pt x="277" y="588"/>
                  </a:cubicBezTo>
                  <a:cubicBezTo>
                    <a:pt x="412" y="0"/>
                    <a:pt x="412" y="0"/>
                    <a:pt x="412" y="0"/>
                  </a:cubicBezTo>
                  <a:cubicBezTo>
                    <a:pt x="535" y="0"/>
                    <a:pt x="535" y="0"/>
                    <a:pt x="535" y="0"/>
                  </a:cubicBezTo>
                  <a:cubicBezTo>
                    <a:pt x="676" y="588"/>
                    <a:pt x="676" y="588"/>
                    <a:pt x="676" y="588"/>
                  </a:cubicBezTo>
                  <a:cubicBezTo>
                    <a:pt x="829" y="0"/>
                    <a:pt x="829" y="0"/>
                    <a:pt x="829" y="0"/>
                  </a:cubicBezTo>
                  <a:cubicBezTo>
                    <a:pt x="930" y="0"/>
                    <a:pt x="930" y="0"/>
                    <a:pt x="930" y="0"/>
                  </a:cubicBezTo>
                  <a:cubicBezTo>
                    <a:pt x="726" y="722"/>
                    <a:pt x="726" y="722"/>
                    <a:pt x="726" y="722"/>
                  </a:cubicBezTo>
                  <a:cubicBezTo>
                    <a:pt x="604" y="722"/>
                    <a:pt x="604" y="722"/>
                    <a:pt x="604" y="722"/>
                  </a:cubicBezTo>
                  <a:cubicBezTo>
                    <a:pt x="495" y="255"/>
                    <a:pt x="495" y="255"/>
                    <a:pt x="495" y="255"/>
                  </a:cubicBezTo>
                  <a:cubicBezTo>
                    <a:pt x="488" y="221"/>
                    <a:pt x="479" y="172"/>
                    <a:pt x="468" y="107"/>
                  </a:cubicBezTo>
                  <a:cubicBezTo>
                    <a:pt x="460" y="159"/>
                    <a:pt x="451" y="208"/>
                    <a:pt x="441" y="254"/>
                  </a:cubicBezTo>
                  <a:cubicBezTo>
                    <a:pt x="332" y="722"/>
                    <a:pt x="332" y="722"/>
                    <a:pt x="332" y="722"/>
                  </a:cubicBezTo>
                  <a:lnTo>
                    <a:pt x="204" y="7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6" name="Freeform 68"/>
            <p:cNvSpPr>
              <a:spLocks noEditPoints="1"/>
            </p:cNvSpPr>
            <p:nvPr userDrawn="1"/>
          </p:nvSpPr>
          <p:spPr bwMode="gray">
            <a:xfrm>
              <a:off x="5329" y="591"/>
              <a:ext cx="9" cy="55"/>
            </a:xfrm>
            <a:custGeom>
              <a:avLst/>
              <a:gdLst>
                <a:gd name="T0" fmla="*/ 76 w 151"/>
                <a:gd name="T1" fmla="*/ 0 h 987"/>
                <a:gd name="T2" fmla="*/ 132 w 151"/>
                <a:gd name="T3" fmla="*/ 25 h 987"/>
                <a:gd name="T4" fmla="*/ 151 w 151"/>
                <a:gd name="T5" fmla="*/ 76 h 987"/>
                <a:gd name="T6" fmla="*/ 126 w 151"/>
                <a:gd name="T7" fmla="*/ 132 h 987"/>
                <a:gd name="T8" fmla="*/ 75 w 151"/>
                <a:gd name="T9" fmla="*/ 151 h 987"/>
                <a:gd name="T10" fmla="*/ 20 w 151"/>
                <a:gd name="T11" fmla="*/ 127 h 987"/>
                <a:gd name="T12" fmla="*/ 0 w 151"/>
                <a:gd name="T13" fmla="*/ 75 h 987"/>
                <a:gd name="T14" fmla="*/ 25 w 151"/>
                <a:gd name="T15" fmla="*/ 20 h 987"/>
                <a:gd name="T16" fmla="*/ 76 w 151"/>
                <a:gd name="T17" fmla="*/ 0 h 987"/>
                <a:gd name="T18" fmla="*/ 15 w 151"/>
                <a:gd name="T19" fmla="*/ 987 h 987"/>
                <a:gd name="T20" fmla="*/ 15 w 151"/>
                <a:gd name="T21" fmla="*/ 265 h 987"/>
                <a:gd name="T22" fmla="*/ 139 w 151"/>
                <a:gd name="T23" fmla="*/ 265 h 987"/>
                <a:gd name="T24" fmla="*/ 139 w 151"/>
                <a:gd name="T25" fmla="*/ 987 h 987"/>
                <a:gd name="T26" fmla="*/ 15 w 151"/>
                <a:gd name="T27"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987">
                  <a:moveTo>
                    <a:pt x="76" y="0"/>
                  </a:moveTo>
                  <a:cubicBezTo>
                    <a:pt x="98" y="0"/>
                    <a:pt x="117" y="9"/>
                    <a:pt x="132" y="25"/>
                  </a:cubicBezTo>
                  <a:cubicBezTo>
                    <a:pt x="145" y="40"/>
                    <a:pt x="151" y="57"/>
                    <a:pt x="151" y="76"/>
                  </a:cubicBezTo>
                  <a:cubicBezTo>
                    <a:pt x="151" y="98"/>
                    <a:pt x="143" y="117"/>
                    <a:pt x="126" y="132"/>
                  </a:cubicBezTo>
                  <a:cubicBezTo>
                    <a:pt x="112" y="145"/>
                    <a:pt x="95" y="151"/>
                    <a:pt x="75" y="151"/>
                  </a:cubicBezTo>
                  <a:cubicBezTo>
                    <a:pt x="53" y="151"/>
                    <a:pt x="34" y="143"/>
                    <a:pt x="20" y="127"/>
                  </a:cubicBezTo>
                  <a:cubicBezTo>
                    <a:pt x="7" y="112"/>
                    <a:pt x="0" y="95"/>
                    <a:pt x="0" y="75"/>
                  </a:cubicBezTo>
                  <a:cubicBezTo>
                    <a:pt x="0" y="53"/>
                    <a:pt x="9" y="35"/>
                    <a:pt x="25" y="20"/>
                  </a:cubicBezTo>
                  <a:cubicBezTo>
                    <a:pt x="39" y="7"/>
                    <a:pt x="56" y="0"/>
                    <a:pt x="76" y="0"/>
                  </a:cubicBezTo>
                  <a:close/>
                  <a:moveTo>
                    <a:pt x="15" y="987"/>
                  </a:moveTo>
                  <a:cubicBezTo>
                    <a:pt x="15" y="265"/>
                    <a:pt x="15" y="265"/>
                    <a:pt x="15" y="265"/>
                  </a:cubicBezTo>
                  <a:cubicBezTo>
                    <a:pt x="139" y="265"/>
                    <a:pt x="139" y="265"/>
                    <a:pt x="139" y="265"/>
                  </a:cubicBezTo>
                  <a:cubicBezTo>
                    <a:pt x="139" y="987"/>
                    <a:pt x="139" y="987"/>
                    <a:pt x="139" y="987"/>
                  </a:cubicBezTo>
                  <a:lnTo>
                    <a:pt x="15" y="9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7" name="Freeform 69"/>
            <p:cNvSpPr>
              <a:spLocks/>
            </p:cNvSpPr>
            <p:nvPr userDrawn="1"/>
          </p:nvSpPr>
          <p:spPr bwMode="gray">
            <a:xfrm>
              <a:off x="5350" y="595"/>
              <a:ext cx="18" cy="51"/>
            </a:xfrm>
            <a:custGeom>
              <a:avLst/>
              <a:gdLst>
                <a:gd name="T0" fmla="*/ 0 w 318"/>
                <a:gd name="T1" fmla="*/ 0 h 917"/>
                <a:gd name="T2" fmla="*/ 124 w 318"/>
                <a:gd name="T3" fmla="*/ 0 h 917"/>
                <a:gd name="T4" fmla="*/ 124 w 318"/>
                <a:gd name="T5" fmla="*/ 195 h 917"/>
                <a:gd name="T6" fmla="*/ 318 w 318"/>
                <a:gd name="T7" fmla="*/ 195 h 917"/>
                <a:gd name="T8" fmla="*/ 318 w 318"/>
                <a:gd name="T9" fmla="*/ 273 h 917"/>
                <a:gd name="T10" fmla="*/ 124 w 318"/>
                <a:gd name="T11" fmla="*/ 273 h 917"/>
                <a:gd name="T12" fmla="*/ 124 w 318"/>
                <a:gd name="T13" fmla="*/ 656 h 917"/>
                <a:gd name="T14" fmla="*/ 156 w 318"/>
                <a:gd name="T15" fmla="*/ 804 h 917"/>
                <a:gd name="T16" fmla="*/ 225 w 318"/>
                <a:gd name="T17" fmla="*/ 836 h 917"/>
                <a:gd name="T18" fmla="*/ 277 w 318"/>
                <a:gd name="T19" fmla="*/ 838 h 917"/>
                <a:gd name="T20" fmla="*/ 318 w 318"/>
                <a:gd name="T21" fmla="*/ 838 h 917"/>
                <a:gd name="T22" fmla="*/ 318 w 318"/>
                <a:gd name="T23" fmla="*/ 917 h 917"/>
                <a:gd name="T24" fmla="*/ 251 w 318"/>
                <a:gd name="T25" fmla="*/ 917 h 917"/>
                <a:gd name="T26" fmla="*/ 127 w 318"/>
                <a:gd name="T27" fmla="*/ 904 h 917"/>
                <a:gd name="T28" fmla="*/ 11 w 318"/>
                <a:gd name="T29" fmla="*/ 782 h 917"/>
                <a:gd name="T30" fmla="*/ 0 w 318"/>
                <a:gd name="T31" fmla="*/ 638 h 917"/>
                <a:gd name="T32" fmla="*/ 0 w 318"/>
                <a:gd name="T3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 h="917">
                  <a:moveTo>
                    <a:pt x="0" y="0"/>
                  </a:moveTo>
                  <a:cubicBezTo>
                    <a:pt x="124" y="0"/>
                    <a:pt x="124" y="0"/>
                    <a:pt x="124" y="0"/>
                  </a:cubicBezTo>
                  <a:cubicBezTo>
                    <a:pt x="124" y="195"/>
                    <a:pt x="124" y="195"/>
                    <a:pt x="124" y="195"/>
                  </a:cubicBezTo>
                  <a:cubicBezTo>
                    <a:pt x="318" y="195"/>
                    <a:pt x="318" y="195"/>
                    <a:pt x="318" y="195"/>
                  </a:cubicBezTo>
                  <a:cubicBezTo>
                    <a:pt x="318" y="273"/>
                    <a:pt x="318" y="273"/>
                    <a:pt x="318" y="273"/>
                  </a:cubicBezTo>
                  <a:cubicBezTo>
                    <a:pt x="124" y="273"/>
                    <a:pt x="124" y="273"/>
                    <a:pt x="124" y="273"/>
                  </a:cubicBezTo>
                  <a:cubicBezTo>
                    <a:pt x="124" y="656"/>
                    <a:pt x="124" y="656"/>
                    <a:pt x="124" y="656"/>
                  </a:cubicBezTo>
                  <a:cubicBezTo>
                    <a:pt x="124" y="729"/>
                    <a:pt x="135" y="778"/>
                    <a:pt x="156" y="804"/>
                  </a:cubicBezTo>
                  <a:cubicBezTo>
                    <a:pt x="171" y="821"/>
                    <a:pt x="194" y="832"/>
                    <a:pt x="225" y="836"/>
                  </a:cubicBezTo>
                  <a:cubicBezTo>
                    <a:pt x="235" y="837"/>
                    <a:pt x="252" y="838"/>
                    <a:pt x="277" y="838"/>
                  </a:cubicBezTo>
                  <a:cubicBezTo>
                    <a:pt x="318" y="838"/>
                    <a:pt x="318" y="838"/>
                    <a:pt x="318" y="838"/>
                  </a:cubicBezTo>
                  <a:cubicBezTo>
                    <a:pt x="318" y="917"/>
                    <a:pt x="318" y="917"/>
                    <a:pt x="318" y="917"/>
                  </a:cubicBezTo>
                  <a:cubicBezTo>
                    <a:pt x="251" y="917"/>
                    <a:pt x="251" y="917"/>
                    <a:pt x="251" y="917"/>
                  </a:cubicBezTo>
                  <a:cubicBezTo>
                    <a:pt x="198" y="917"/>
                    <a:pt x="157" y="913"/>
                    <a:pt x="127" y="904"/>
                  </a:cubicBezTo>
                  <a:cubicBezTo>
                    <a:pt x="64" y="887"/>
                    <a:pt x="25" y="846"/>
                    <a:pt x="11" y="782"/>
                  </a:cubicBezTo>
                  <a:cubicBezTo>
                    <a:pt x="4" y="747"/>
                    <a:pt x="0" y="699"/>
                    <a:pt x="0" y="63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8" name="Freeform 70"/>
            <p:cNvSpPr>
              <a:spLocks/>
            </p:cNvSpPr>
            <p:nvPr userDrawn="1"/>
          </p:nvSpPr>
          <p:spPr bwMode="gray">
            <a:xfrm>
              <a:off x="5376" y="585"/>
              <a:ext cx="31" cy="61"/>
            </a:xfrm>
            <a:custGeom>
              <a:avLst/>
              <a:gdLst>
                <a:gd name="T0" fmla="*/ 0 w 548"/>
                <a:gd name="T1" fmla="*/ 1087 h 1087"/>
                <a:gd name="T2" fmla="*/ 0 w 548"/>
                <a:gd name="T3" fmla="*/ 0 h 1087"/>
                <a:gd name="T4" fmla="*/ 124 w 548"/>
                <a:gd name="T5" fmla="*/ 0 h 1087"/>
                <a:gd name="T6" fmla="*/ 124 w 548"/>
                <a:gd name="T7" fmla="*/ 382 h 1087"/>
                <a:gd name="T8" fmla="*/ 306 w 548"/>
                <a:gd name="T9" fmla="*/ 345 h 1087"/>
                <a:gd name="T10" fmla="*/ 526 w 548"/>
                <a:gd name="T11" fmla="*/ 458 h 1087"/>
                <a:gd name="T12" fmla="*/ 548 w 548"/>
                <a:gd name="T13" fmla="*/ 644 h 1087"/>
                <a:gd name="T14" fmla="*/ 548 w 548"/>
                <a:gd name="T15" fmla="*/ 1087 h 1087"/>
                <a:gd name="T16" fmla="*/ 425 w 548"/>
                <a:gd name="T17" fmla="*/ 1087 h 1087"/>
                <a:gd name="T18" fmla="*/ 425 w 548"/>
                <a:gd name="T19" fmla="*/ 624 h 1087"/>
                <a:gd name="T20" fmla="*/ 403 w 548"/>
                <a:gd name="T21" fmla="*/ 477 h 1087"/>
                <a:gd name="T22" fmla="*/ 294 w 548"/>
                <a:gd name="T23" fmla="*/ 419 h 1087"/>
                <a:gd name="T24" fmla="*/ 124 w 548"/>
                <a:gd name="T25" fmla="*/ 463 h 1087"/>
                <a:gd name="T26" fmla="*/ 124 w 548"/>
                <a:gd name="T27" fmla="*/ 1087 h 1087"/>
                <a:gd name="T28" fmla="*/ 0 w 548"/>
                <a:gd name="T29" fmla="*/ 1087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8" h="1087">
                  <a:moveTo>
                    <a:pt x="0" y="1087"/>
                  </a:moveTo>
                  <a:cubicBezTo>
                    <a:pt x="0" y="0"/>
                    <a:pt x="0" y="0"/>
                    <a:pt x="0" y="0"/>
                  </a:cubicBezTo>
                  <a:cubicBezTo>
                    <a:pt x="124" y="0"/>
                    <a:pt x="124" y="0"/>
                    <a:pt x="124" y="0"/>
                  </a:cubicBezTo>
                  <a:cubicBezTo>
                    <a:pt x="124" y="382"/>
                    <a:pt x="124" y="382"/>
                    <a:pt x="124" y="382"/>
                  </a:cubicBezTo>
                  <a:cubicBezTo>
                    <a:pt x="188" y="357"/>
                    <a:pt x="249" y="345"/>
                    <a:pt x="306" y="345"/>
                  </a:cubicBezTo>
                  <a:cubicBezTo>
                    <a:pt x="420" y="345"/>
                    <a:pt x="493" y="382"/>
                    <a:pt x="526" y="458"/>
                  </a:cubicBezTo>
                  <a:cubicBezTo>
                    <a:pt x="541" y="492"/>
                    <a:pt x="548" y="554"/>
                    <a:pt x="548" y="644"/>
                  </a:cubicBezTo>
                  <a:cubicBezTo>
                    <a:pt x="548" y="1087"/>
                    <a:pt x="548" y="1087"/>
                    <a:pt x="548" y="1087"/>
                  </a:cubicBezTo>
                  <a:cubicBezTo>
                    <a:pt x="425" y="1087"/>
                    <a:pt x="425" y="1087"/>
                    <a:pt x="425" y="1087"/>
                  </a:cubicBezTo>
                  <a:cubicBezTo>
                    <a:pt x="425" y="624"/>
                    <a:pt x="425" y="624"/>
                    <a:pt x="425" y="624"/>
                  </a:cubicBezTo>
                  <a:cubicBezTo>
                    <a:pt x="425" y="555"/>
                    <a:pt x="418" y="506"/>
                    <a:pt x="403" y="477"/>
                  </a:cubicBezTo>
                  <a:cubicBezTo>
                    <a:pt x="384" y="439"/>
                    <a:pt x="347" y="419"/>
                    <a:pt x="294" y="419"/>
                  </a:cubicBezTo>
                  <a:cubicBezTo>
                    <a:pt x="245" y="419"/>
                    <a:pt x="189" y="434"/>
                    <a:pt x="124" y="463"/>
                  </a:cubicBezTo>
                  <a:cubicBezTo>
                    <a:pt x="124" y="1087"/>
                    <a:pt x="124" y="1087"/>
                    <a:pt x="124" y="1087"/>
                  </a:cubicBezTo>
                  <a:lnTo>
                    <a:pt x="0" y="10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39" name="Freeform 71"/>
            <p:cNvSpPr>
              <a:spLocks/>
            </p:cNvSpPr>
            <p:nvPr userDrawn="1"/>
          </p:nvSpPr>
          <p:spPr bwMode="gray">
            <a:xfrm>
              <a:off x="5432" y="605"/>
              <a:ext cx="34" cy="60"/>
            </a:xfrm>
            <a:custGeom>
              <a:avLst/>
              <a:gdLst>
                <a:gd name="T0" fmla="*/ 15 w 34"/>
                <a:gd name="T1" fmla="*/ 41 h 60"/>
                <a:gd name="T2" fmla="*/ 0 w 34"/>
                <a:gd name="T3" fmla="*/ 0 h 60"/>
                <a:gd name="T4" fmla="*/ 7 w 34"/>
                <a:gd name="T5" fmla="*/ 0 h 60"/>
                <a:gd name="T6" fmla="*/ 18 w 34"/>
                <a:gd name="T7" fmla="*/ 33 h 60"/>
                <a:gd name="T8" fmla="*/ 28 w 34"/>
                <a:gd name="T9" fmla="*/ 0 h 60"/>
                <a:gd name="T10" fmla="*/ 34 w 34"/>
                <a:gd name="T11" fmla="*/ 0 h 60"/>
                <a:gd name="T12" fmla="*/ 14 w 34"/>
                <a:gd name="T13" fmla="*/ 60 h 60"/>
                <a:gd name="T14" fmla="*/ 8 w 34"/>
                <a:gd name="T15" fmla="*/ 60 h 60"/>
                <a:gd name="T16" fmla="*/ 15 w 34"/>
                <a:gd name="T17" fmla="*/ 4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0">
                  <a:moveTo>
                    <a:pt x="15" y="41"/>
                  </a:moveTo>
                  <a:lnTo>
                    <a:pt x="0" y="0"/>
                  </a:lnTo>
                  <a:lnTo>
                    <a:pt x="7" y="0"/>
                  </a:lnTo>
                  <a:lnTo>
                    <a:pt x="18" y="33"/>
                  </a:lnTo>
                  <a:lnTo>
                    <a:pt x="28" y="0"/>
                  </a:lnTo>
                  <a:lnTo>
                    <a:pt x="34" y="0"/>
                  </a:lnTo>
                  <a:lnTo>
                    <a:pt x="14" y="60"/>
                  </a:lnTo>
                  <a:lnTo>
                    <a:pt x="8" y="60"/>
                  </a:lnTo>
                  <a:lnTo>
                    <a:pt x="15"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0" name="Freeform 72"/>
            <p:cNvSpPr>
              <a:spLocks noEditPoints="1"/>
            </p:cNvSpPr>
            <p:nvPr userDrawn="1"/>
          </p:nvSpPr>
          <p:spPr bwMode="gray">
            <a:xfrm>
              <a:off x="5470" y="604"/>
              <a:ext cx="34" cy="43"/>
            </a:xfrm>
            <a:custGeom>
              <a:avLst/>
              <a:gdLst>
                <a:gd name="T0" fmla="*/ 304 w 607"/>
                <a:gd name="T1" fmla="*/ 0 h 762"/>
                <a:gd name="T2" fmla="*/ 534 w 607"/>
                <a:gd name="T3" fmla="*/ 103 h 762"/>
                <a:gd name="T4" fmla="*/ 607 w 607"/>
                <a:gd name="T5" fmla="*/ 381 h 762"/>
                <a:gd name="T6" fmla="*/ 534 w 607"/>
                <a:gd name="T7" fmla="*/ 659 h 762"/>
                <a:gd name="T8" fmla="*/ 304 w 607"/>
                <a:gd name="T9" fmla="*/ 762 h 762"/>
                <a:gd name="T10" fmla="*/ 0 w 607"/>
                <a:gd name="T11" fmla="*/ 375 h 762"/>
                <a:gd name="T12" fmla="*/ 73 w 607"/>
                <a:gd name="T13" fmla="*/ 103 h 762"/>
                <a:gd name="T14" fmla="*/ 304 w 607"/>
                <a:gd name="T15" fmla="*/ 0 h 762"/>
                <a:gd name="T16" fmla="*/ 304 w 607"/>
                <a:gd name="T17" fmla="*/ 74 h 762"/>
                <a:gd name="T18" fmla="*/ 159 w 607"/>
                <a:gd name="T19" fmla="*/ 168 h 762"/>
                <a:gd name="T20" fmla="*/ 126 w 607"/>
                <a:gd name="T21" fmla="*/ 377 h 762"/>
                <a:gd name="T22" fmla="*/ 159 w 607"/>
                <a:gd name="T23" fmla="*/ 593 h 762"/>
                <a:gd name="T24" fmla="*/ 304 w 607"/>
                <a:gd name="T25" fmla="*/ 687 h 762"/>
                <a:gd name="T26" fmla="*/ 448 w 607"/>
                <a:gd name="T27" fmla="*/ 593 h 762"/>
                <a:gd name="T28" fmla="*/ 481 w 607"/>
                <a:gd name="T29" fmla="*/ 380 h 762"/>
                <a:gd name="T30" fmla="*/ 448 w 607"/>
                <a:gd name="T31" fmla="*/ 168 h 762"/>
                <a:gd name="T32" fmla="*/ 304 w 607"/>
                <a:gd name="T33" fmla="*/ 74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762">
                  <a:moveTo>
                    <a:pt x="304" y="0"/>
                  </a:moveTo>
                  <a:cubicBezTo>
                    <a:pt x="407" y="0"/>
                    <a:pt x="484" y="34"/>
                    <a:pt x="534" y="103"/>
                  </a:cubicBezTo>
                  <a:cubicBezTo>
                    <a:pt x="583" y="169"/>
                    <a:pt x="607" y="262"/>
                    <a:pt x="607" y="381"/>
                  </a:cubicBezTo>
                  <a:cubicBezTo>
                    <a:pt x="607" y="499"/>
                    <a:pt x="583" y="591"/>
                    <a:pt x="534" y="659"/>
                  </a:cubicBezTo>
                  <a:cubicBezTo>
                    <a:pt x="485" y="727"/>
                    <a:pt x="408" y="762"/>
                    <a:pt x="304" y="762"/>
                  </a:cubicBezTo>
                  <a:cubicBezTo>
                    <a:pt x="101" y="762"/>
                    <a:pt x="0" y="633"/>
                    <a:pt x="0" y="375"/>
                  </a:cubicBezTo>
                  <a:cubicBezTo>
                    <a:pt x="0" y="260"/>
                    <a:pt x="24" y="169"/>
                    <a:pt x="73" y="103"/>
                  </a:cubicBezTo>
                  <a:cubicBezTo>
                    <a:pt x="123" y="34"/>
                    <a:pt x="200" y="0"/>
                    <a:pt x="304" y="0"/>
                  </a:cubicBezTo>
                  <a:close/>
                  <a:moveTo>
                    <a:pt x="304" y="74"/>
                  </a:moveTo>
                  <a:cubicBezTo>
                    <a:pt x="234" y="74"/>
                    <a:pt x="185" y="106"/>
                    <a:pt x="159" y="168"/>
                  </a:cubicBezTo>
                  <a:cubicBezTo>
                    <a:pt x="137" y="220"/>
                    <a:pt x="126" y="290"/>
                    <a:pt x="126" y="377"/>
                  </a:cubicBezTo>
                  <a:cubicBezTo>
                    <a:pt x="126" y="469"/>
                    <a:pt x="137" y="541"/>
                    <a:pt x="159" y="593"/>
                  </a:cubicBezTo>
                  <a:cubicBezTo>
                    <a:pt x="185" y="655"/>
                    <a:pt x="234" y="687"/>
                    <a:pt x="304" y="687"/>
                  </a:cubicBezTo>
                  <a:cubicBezTo>
                    <a:pt x="374" y="687"/>
                    <a:pt x="422" y="655"/>
                    <a:pt x="448" y="593"/>
                  </a:cubicBezTo>
                  <a:cubicBezTo>
                    <a:pt x="470" y="541"/>
                    <a:pt x="481" y="470"/>
                    <a:pt x="481" y="380"/>
                  </a:cubicBezTo>
                  <a:cubicBezTo>
                    <a:pt x="481" y="289"/>
                    <a:pt x="470" y="219"/>
                    <a:pt x="448" y="168"/>
                  </a:cubicBezTo>
                  <a:cubicBezTo>
                    <a:pt x="421" y="106"/>
                    <a:pt x="373" y="74"/>
                    <a:pt x="30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1" name="Freeform 73"/>
            <p:cNvSpPr>
              <a:spLocks/>
            </p:cNvSpPr>
            <p:nvPr userDrawn="1"/>
          </p:nvSpPr>
          <p:spPr bwMode="gray">
            <a:xfrm>
              <a:off x="5514" y="605"/>
              <a:ext cx="29" cy="42"/>
            </a:xfrm>
            <a:custGeom>
              <a:avLst/>
              <a:gdLst>
                <a:gd name="T0" fmla="*/ 0 w 527"/>
                <a:gd name="T1" fmla="*/ 0 h 742"/>
                <a:gd name="T2" fmla="*/ 123 w 527"/>
                <a:gd name="T3" fmla="*/ 0 h 742"/>
                <a:gd name="T4" fmla="*/ 123 w 527"/>
                <a:gd name="T5" fmla="*/ 445 h 742"/>
                <a:gd name="T6" fmla="*/ 145 w 527"/>
                <a:gd name="T7" fmla="*/ 609 h 742"/>
                <a:gd name="T8" fmla="*/ 197 w 527"/>
                <a:gd name="T9" fmla="*/ 656 h 742"/>
                <a:gd name="T10" fmla="*/ 276 w 527"/>
                <a:gd name="T11" fmla="*/ 667 h 742"/>
                <a:gd name="T12" fmla="*/ 403 w 527"/>
                <a:gd name="T13" fmla="*/ 648 h 742"/>
                <a:gd name="T14" fmla="*/ 403 w 527"/>
                <a:gd name="T15" fmla="*/ 0 h 742"/>
                <a:gd name="T16" fmla="*/ 527 w 527"/>
                <a:gd name="T17" fmla="*/ 0 h 742"/>
                <a:gd name="T18" fmla="*/ 527 w 527"/>
                <a:gd name="T19" fmla="*/ 710 h 742"/>
                <a:gd name="T20" fmla="*/ 269 w 527"/>
                <a:gd name="T21" fmla="*/ 742 h 742"/>
                <a:gd name="T22" fmla="*/ 86 w 527"/>
                <a:gd name="T23" fmla="*/ 703 h 742"/>
                <a:gd name="T24" fmla="*/ 6 w 527"/>
                <a:gd name="T25" fmla="*/ 567 h 742"/>
                <a:gd name="T26" fmla="*/ 0 w 527"/>
                <a:gd name="T27" fmla="*/ 454 h 742"/>
                <a:gd name="T28" fmla="*/ 0 w 527"/>
                <a:gd name="T2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742">
                  <a:moveTo>
                    <a:pt x="0" y="0"/>
                  </a:moveTo>
                  <a:cubicBezTo>
                    <a:pt x="123" y="0"/>
                    <a:pt x="123" y="0"/>
                    <a:pt x="123" y="0"/>
                  </a:cubicBezTo>
                  <a:cubicBezTo>
                    <a:pt x="123" y="445"/>
                    <a:pt x="123" y="445"/>
                    <a:pt x="123" y="445"/>
                  </a:cubicBezTo>
                  <a:cubicBezTo>
                    <a:pt x="123" y="527"/>
                    <a:pt x="131" y="582"/>
                    <a:pt x="145" y="609"/>
                  </a:cubicBezTo>
                  <a:cubicBezTo>
                    <a:pt x="157" y="632"/>
                    <a:pt x="174" y="648"/>
                    <a:pt x="197" y="656"/>
                  </a:cubicBezTo>
                  <a:cubicBezTo>
                    <a:pt x="216" y="663"/>
                    <a:pt x="242" y="667"/>
                    <a:pt x="276" y="667"/>
                  </a:cubicBezTo>
                  <a:cubicBezTo>
                    <a:pt x="317" y="667"/>
                    <a:pt x="359" y="661"/>
                    <a:pt x="403" y="648"/>
                  </a:cubicBezTo>
                  <a:cubicBezTo>
                    <a:pt x="403" y="0"/>
                    <a:pt x="403" y="0"/>
                    <a:pt x="403" y="0"/>
                  </a:cubicBezTo>
                  <a:cubicBezTo>
                    <a:pt x="527" y="0"/>
                    <a:pt x="527" y="0"/>
                    <a:pt x="527" y="0"/>
                  </a:cubicBezTo>
                  <a:cubicBezTo>
                    <a:pt x="527" y="710"/>
                    <a:pt x="527" y="710"/>
                    <a:pt x="527" y="710"/>
                  </a:cubicBezTo>
                  <a:cubicBezTo>
                    <a:pt x="435" y="731"/>
                    <a:pt x="349" y="742"/>
                    <a:pt x="269" y="742"/>
                  </a:cubicBezTo>
                  <a:cubicBezTo>
                    <a:pt x="187" y="742"/>
                    <a:pt x="126" y="729"/>
                    <a:pt x="86" y="703"/>
                  </a:cubicBezTo>
                  <a:cubicBezTo>
                    <a:pt x="41" y="674"/>
                    <a:pt x="14" y="629"/>
                    <a:pt x="6" y="567"/>
                  </a:cubicBezTo>
                  <a:cubicBezTo>
                    <a:pt x="2" y="539"/>
                    <a:pt x="0" y="501"/>
                    <a:pt x="0" y="454"/>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2" name="Freeform 74"/>
            <p:cNvSpPr>
              <a:spLocks/>
            </p:cNvSpPr>
            <p:nvPr userDrawn="1"/>
          </p:nvSpPr>
          <p:spPr bwMode="gray">
            <a:xfrm>
              <a:off x="5115" y="216"/>
              <a:ext cx="132" cy="10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3" name="Freeform 75"/>
            <p:cNvSpPr>
              <a:spLocks/>
            </p:cNvSpPr>
            <p:nvPr userDrawn="1"/>
          </p:nvSpPr>
          <p:spPr bwMode="gray">
            <a:xfrm>
              <a:off x="4899" y="327"/>
              <a:ext cx="91" cy="148"/>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4" name="Freeform 76"/>
            <p:cNvSpPr>
              <a:spLocks/>
            </p:cNvSpPr>
            <p:nvPr userDrawn="1"/>
          </p:nvSpPr>
          <p:spPr bwMode="gray">
            <a:xfrm>
              <a:off x="5114" y="327"/>
              <a:ext cx="60" cy="207"/>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5" name="Freeform 77"/>
            <p:cNvSpPr>
              <a:spLocks/>
            </p:cNvSpPr>
            <p:nvPr userDrawn="1"/>
          </p:nvSpPr>
          <p:spPr bwMode="gray">
            <a:xfrm>
              <a:off x="5180" y="327"/>
              <a:ext cx="47" cy="148"/>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6" name="Freeform 78"/>
            <p:cNvSpPr>
              <a:spLocks/>
            </p:cNvSpPr>
            <p:nvPr userDrawn="1"/>
          </p:nvSpPr>
          <p:spPr bwMode="gray">
            <a:xfrm>
              <a:off x="5227" y="327"/>
              <a:ext cx="111" cy="148"/>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7" name="Freeform 79"/>
            <p:cNvSpPr>
              <a:spLocks/>
            </p:cNvSpPr>
            <p:nvPr userDrawn="1"/>
          </p:nvSpPr>
          <p:spPr bwMode="gray">
            <a:xfrm>
              <a:off x="5429" y="327"/>
              <a:ext cx="124" cy="151"/>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8" name="Freeform 80"/>
            <p:cNvSpPr>
              <a:spLocks/>
            </p:cNvSpPr>
            <p:nvPr userDrawn="1"/>
          </p:nvSpPr>
          <p:spPr bwMode="gray">
            <a:xfrm>
              <a:off x="4994" y="327"/>
              <a:ext cx="125" cy="151"/>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7249" name="Freeform 81"/>
            <p:cNvSpPr>
              <a:spLocks/>
            </p:cNvSpPr>
            <p:nvPr userDrawn="1"/>
          </p:nvSpPr>
          <p:spPr bwMode="gray">
            <a:xfrm>
              <a:off x="5333" y="324"/>
              <a:ext cx="95" cy="154"/>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47173" name="Rectangle 5"/>
          <p:cNvSpPr>
            <a:spLocks noGrp="1" noChangeArrowheads="1"/>
          </p:cNvSpPr>
          <p:nvPr>
            <p:ph type="subTitle" idx="1"/>
          </p:nvPr>
        </p:nvSpPr>
        <p:spPr>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smtClean="0"/>
              <a:t>マスター サブタイトルの書式設定</a:t>
            </a:r>
          </a:p>
        </p:txBody>
      </p:sp>
      <p:sp>
        <p:nvSpPr>
          <p:cNvPr id="647174" name="Rectangle 6"/>
          <p:cNvSpPr>
            <a:spLocks noGrp="1" noChangeArrowheads="1"/>
          </p:cNvSpPr>
          <p:nvPr>
            <p:ph type="ctrTitle"/>
          </p:nvPr>
        </p:nvSpPr>
        <p:spPr>
          <a:xfrm>
            <a:off x="323850" y="1738313"/>
            <a:ext cx="7920038" cy="23606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rgbClr val="FFFFFF"/>
                </a:solidFill>
              </a:defRPr>
            </a:lvl1pPr>
          </a:lstStyle>
          <a:p>
            <a:pPr lvl="0"/>
            <a:r>
              <a:rPr lang="ja-JP" altLang="en-US" noProof="0" smtClean="0"/>
              <a:t>マスター タイトルの書式設定</a:t>
            </a:r>
            <a:endParaRPr lang="de-DE" altLang="ja-JP" noProof="0" smtClean="0"/>
          </a:p>
        </p:txBody>
      </p:sp>
      <p:sp>
        <p:nvSpPr>
          <p:cNvPr id="647215" name="Rectangle 47"/>
          <p:cNvSpPr>
            <a:spLocks noGrp="1" noChangeArrowheads="1"/>
          </p:cNvSpPr>
          <p:nvPr>
            <p:ph type="ftr" sz="quarter" idx="3"/>
          </p:nvPr>
        </p:nvSpPr>
        <p:spPr/>
        <p:txBody>
          <a:bodyPr/>
          <a:lstStyle>
            <a:lvl1pPr>
              <a:defRPr sz="800"/>
            </a:lvl1pPr>
          </a:lstStyle>
          <a:p>
            <a:r>
              <a:rPr kumimoji="1" lang="en-US" altLang="ja-JP" smtClean="0"/>
              <a:t>All Right Reserved, Copyright FUJITSU LABORATORIES LTD. 2013</a:t>
            </a:r>
            <a:endParaRPr kumimoji="1" lang="ja-JP" altLang="en-US" dirty="0"/>
          </a:p>
        </p:txBody>
      </p:sp>
    </p:spTree>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Tree>
    <p:extLst>
      <p:ext uri="{BB962C8B-B14F-4D97-AF65-F5344CB8AC3E}">
        <p14:creationId xmlns:p14="http://schemas.microsoft.com/office/powerpoint/2010/main" val="368266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59575" y="-1588"/>
            <a:ext cx="2195513" cy="6464301"/>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68275" y="-1588"/>
            <a:ext cx="6438900" cy="646430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Tree>
    <p:extLst>
      <p:ext uri="{BB962C8B-B14F-4D97-AF65-F5344CB8AC3E}">
        <p14:creationId xmlns:p14="http://schemas.microsoft.com/office/powerpoint/2010/main" val="32098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Line 4"/>
          <p:cNvSpPr>
            <a:spLocks noChangeShapeType="1"/>
          </p:cNvSpPr>
          <p:nvPr userDrawn="1"/>
        </p:nvSpPr>
        <p:spPr bwMode="gray">
          <a:xfrm>
            <a:off x="0" y="6669360"/>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cs typeface="Meiryo UI" panose="020B0604030504040204" pitchFamily="50" charset="-128"/>
            </a:endParaRPr>
          </a:p>
        </p:txBody>
      </p:sp>
      <p:sp>
        <p:nvSpPr>
          <p:cNvPr id="8" name="フッター プレースホルダー 3"/>
          <p:cNvSpPr>
            <a:spLocks noGrp="1"/>
          </p:cNvSpPr>
          <p:nvPr>
            <p:ph type="ftr" sz="quarter" idx="3"/>
          </p:nvPr>
        </p:nvSpPr>
        <p:spPr>
          <a:xfrm>
            <a:off x="6913216" y="6669360"/>
            <a:ext cx="2230784" cy="268287"/>
          </a:xfrm>
          <a:prstGeom prst="rect">
            <a:avLst/>
          </a:prstGeom>
        </p:spPr>
        <p:txBody>
          <a:bodyPr/>
          <a:lstStyle>
            <a:lvl1pPr>
              <a:defRPr sz="1000">
                <a:latin typeface="Meiryo UI" panose="020B0604030504040204" pitchFamily="50" charset="-128"/>
                <a:cs typeface="Meiryo UI" panose="020B0604030504040204" pitchFamily="50" charset="-128"/>
              </a:defRPr>
            </a:lvl1pPr>
          </a:lstStyle>
          <a:p>
            <a:pPr>
              <a:defRPr/>
            </a:pPr>
            <a:r>
              <a:rPr lang="en-US" altLang="ja-JP" dirty="0" smtClean="0"/>
              <a:t>Copyright 2013 FUJITSU LIMITED</a:t>
            </a:r>
            <a:endParaRPr lang="de-DE" altLang="ja-JP" dirty="0"/>
          </a:p>
        </p:txBody>
      </p:sp>
      <p:sp>
        <p:nvSpPr>
          <p:cNvPr id="9" name="スライド番号プレースホルダー 3"/>
          <p:cNvSpPr>
            <a:spLocks noGrp="1"/>
          </p:cNvSpPr>
          <p:nvPr>
            <p:ph type="sldNum" sz="quarter" idx="10"/>
          </p:nvPr>
        </p:nvSpPr>
        <p:spPr>
          <a:xfrm>
            <a:off x="4300538" y="6597352"/>
            <a:ext cx="539750" cy="360040"/>
          </a:xfrm>
          <a:prstGeom prst="rect">
            <a:avLst/>
          </a:prstGeom>
        </p:spPr>
        <p:txBody>
          <a:bodyPr lIns="0" tIns="0" rIns="0" bIns="0" anchor="ctr" anchorCtr="0"/>
          <a:lstStyle>
            <a:lvl1pPr>
              <a:defRPr sz="1000" smtClean="0">
                <a:latin typeface="Meiryo UI" panose="020B0604030504040204" pitchFamily="50" charset="-128"/>
                <a:cs typeface="Meiryo UI" panose="020B0604030504040204" pitchFamily="50" charset="-128"/>
              </a:defRPr>
            </a:lvl1pPr>
          </a:lstStyle>
          <a:p>
            <a:pPr>
              <a:defRPr/>
            </a:pPr>
            <a:fld id="{8107D606-9B3D-40A6-BD1A-A58B8F5E2623}" type="slidenum">
              <a:rPr lang="de-DE" altLang="ja-JP" smtClean="0"/>
              <a:pPr>
                <a:defRPr/>
              </a:pPr>
              <a:t>‹#›</a:t>
            </a:fld>
            <a:endParaRPr lang="de-DE" altLang="ja-JP" dirty="0"/>
          </a:p>
        </p:txBody>
      </p:sp>
    </p:spTree>
    <p:extLst>
      <p:ext uri="{BB962C8B-B14F-4D97-AF65-F5344CB8AC3E}">
        <p14:creationId xmlns:p14="http://schemas.microsoft.com/office/powerpoint/2010/main" val="23561195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pic>
        <p:nvPicPr>
          <p:cNvPr id="3" name="Picture 14" descr="ContentGray20_L150"/>
          <p:cNvPicPr>
            <a:picLocks noChangeAspect="1" noChangeArrowheads="1"/>
          </p:cNvPicPr>
          <p:nvPr userDrawn="1"/>
        </p:nvPicPr>
        <p:blipFill>
          <a:blip r:embed="rId2"/>
          <a:srcRect/>
          <a:stretch>
            <a:fillRect/>
          </a:stretch>
        </p:blipFill>
        <p:spPr bwMode="gray">
          <a:xfrm>
            <a:off x="0" y="0"/>
            <a:ext cx="9144000" cy="1073151"/>
          </a:xfrm>
          <a:prstGeom prst="rect">
            <a:avLst/>
          </a:prstGeom>
          <a:noFill/>
          <a:ln w="9525">
            <a:noFill/>
            <a:miter lim="800000"/>
            <a:headEnd/>
            <a:tailEnd/>
          </a:ln>
        </p:spPr>
      </p:pic>
      <p:grpSp>
        <p:nvGrpSpPr>
          <p:cNvPr id="4" name="Group 19"/>
          <p:cNvGrpSpPr>
            <a:grpSpLocks noChangeAspect="1"/>
          </p:cNvGrpSpPr>
          <p:nvPr userDrawn="1"/>
        </p:nvGrpSpPr>
        <p:grpSpPr bwMode="auto">
          <a:xfrm>
            <a:off x="7888293" y="79379"/>
            <a:ext cx="1176337" cy="657225"/>
            <a:chOff x="4969" y="50"/>
            <a:chExt cx="741" cy="414"/>
          </a:xfrm>
        </p:grpSpPr>
        <p:sp>
          <p:nvSpPr>
            <p:cNvPr id="5" name="AutoShape 18"/>
            <p:cNvSpPr>
              <a:spLocks noChangeAspect="1" noChangeArrowheads="1" noTextEdit="1"/>
            </p:cNvSpPr>
            <p:nvPr userDrawn="1"/>
          </p:nvSpPr>
          <p:spPr bwMode="gray">
            <a:xfrm>
              <a:off x="4969" y="50"/>
              <a:ext cx="741" cy="414"/>
            </a:xfrm>
            <a:prstGeom prst="rect">
              <a:avLst/>
            </a:prstGeom>
            <a:noFill/>
            <a:ln>
              <a:noFill/>
            </a:ln>
            <a:extLst/>
          </p:spPr>
          <p:txBody>
            <a:bodyPr/>
            <a:lstStyle/>
            <a:p>
              <a:pPr algn="l" fontAlgn="base">
                <a:defRPr/>
              </a:pPr>
              <a:endParaRPr lang="ja-JP" altLang="en-US" dirty="0">
                <a:solidFill>
                  <a:prstClr val="black"/>
                </a:solidFill>
                <a:latin typeface="Arial" charset="0"/>
              </a:endParaRPr>
            </a:p>
          </p:txBody>
        </p:sp>
        <p:sp>
          <p:nvSpPr>
            <p:cNvPr id="6" name="Freeform 20"/>
            <p:cNvSpPr>
              <a:spLocks/>
            </p:cNvSpPr>
            <p:nvPr userDrawn="1"/>
          </p:nvSpPr>
          <p:spPr bwMode="gray">
            <a:xfrm>
              <a:off x="5334" y="121"/>
              <a:ext cx="94" cy="72"/>
            </a:xfrm>
            <a:custGeom>
              <a:avLst/>
              <a:gdLst>
                <a:gd name="T0" fmla="*/ 38 w 2365"/>
                <a:gd name="T1" fmla="*/ 30 h 1825"/>
                <a:gd name="T2" fmla="*/ 24 w 2365"/>
                <a:gd name="T3" fmla="*/ 25 h 1825"/>
                <a:gd name="T4" fmla="*/ 0 w 2365"/>
                <a:gd name="T5" fmla="*/ 49 h 1825"/>
                <a:gd name="T6" fmla="*/ 24 w 2365"/>
                <a:gd name="T7" fmla="*/ 72 h 1825"/>
                <a:gd name="T8" fmla="*/ 42 w 2365"/>
                <a:gd name="T9" fmla="*/ 64 h 1825"/>
                <a:gd name="T10" fmla="*/ 42 w 2365"/>
                <a:gd name="T11" fmla="*/ 51 h 1825"/>
                <a:gd name="T12" fmla="*/ 31 w 2365"/>
                <a:gd name="T13" fmla="*/ 62 h 1825"/>
                <a:gd name="T14" fmla="*/ 24 w 2365"/>
                <a:gd name="T15" fmla="*/ 63 h 1825"/>
                <a:gd name="T16" fmla="*/ 9 w 2365"/>
                <a:gd name="T17" fmla="*/ 49 h 1825"/>
                <a:gd name="T18" fmla="*/ 24 w 2365"/>
                <a:gd name="T19" fmla="*/ 34 h 1825"/>
                <a:gd name="T20" fmla="*/ 34 w 2365"/>
                <a:gd name="T21" fmla="*/ 38 h 1825"/>
                <a:gd name="T22" fmla="*/ 43 w 2365"/>
                <a:gd name="T23" fmla="*/ 49 h 1825"/>
                <a:gd name="T24" fmla="*/ 65 w 2365"/>
                <a:gd name="T25" fmla="*/ 58 h 1825"/>
                <a:gd name="T26" fmla="*/ 94 w 2365"/>
                <a:gd name="T27" fmla="*/ 29 h 1825"/>
                <a:gd name="T28" fmla="*/ 65 w 2365"/>
                <a:gd name="T29" fmla="*/ 0 h 1825"/>
                <a:gd name="T30" fmla="*/ 42 w 2365"/>
                <a:gd name="T31" fmla="*/ 12 h 1825"/>
                <a:gd name="T32" fmla="*/ 42 w 2365"/>
                <a:gd name="T33" fmla="*/ 29 h 1825"/>
                <a:gd name="T34" fmla="*/ 65 w 2365"/>
                <a:gd name="T35" fmla="*/ 9 h 1825"/>
                <a:gd name="T36" fmla="*/ 85 w 2365"/>
                <a:gd name="T37" fmla="*/ 29 h 1825"/>
                <a:gd name="T38" fmla="*/ 65 w 2365"/>
                <a:gd name="T39" fmla="*/ 49 h 1825"/>
                <a:gd name="T40" fmla="*/ 52 w 2365"/>
                <a:gd name="T41" fmla="*/ 44 h 1825"/>
                <a:gd name="T42" fmla="*/ 38 w 2365"/>
                <a:gd name="T43" fmla="*/ 30 h 18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sp>
          <p:nvSpPr>
            <p:cNvPr id="7" name="Freeform 21"/>
            <p:cNvSpPr>
              <a:spLocks/>
            </p:cNvSpPr>
            <p:nvPr userDrawn="1"/>
          </p:nvSpPr>
          <p:spPr bwMode="gray">
            <a:xfrm>
              <a:off x="5180" y="200"/>
              <a:ext cx="65" cy="106"/>
            </a:xfrm>
            <a:custGeom>
              <a:avLst/>
              <a:gdLst>
                <a:gd name="T0" fmla="*/ 0 w 1624"/>
                <a:gd name="T1" fmla="*/ 0 h 2651"/>
                <a:gd name="T2" fmla="*/ 65 w 1624"/>
                <a:gd name="T3" fmla="*/ 0 h 2651"/>
                <a:gd name="T4" fmla="*/ 65 w 1624"/>
                <a:gd name="T5" fmla="*/ 18 h 2651"/>
                <a:gd name="T6" fmla="*/ 55 w 1624"/>
                <a:gd name="T7" fmla="*/ 11 h 2651"/>
                <a:gd name="T8" fmla="*/ 25 w 1624"/>
                <a:gd name="T9" fmla="*/ 11 h 2651"/>
                <a:gd name="T10" fmla="*/ 25 w 1624"/>
                <a:gd name="T11" fmla="*/ 42 h 2651"/>
                <a:gd name="T12" fmla="*/ 57 w 1624"/>
                <a:gd name="T13" fmla="*/ 42 h 2651"/>
                <a:gd name="T14" fmla="*/ 57 w 1624"/>
                <a:gd name="T15" fmla="*/ 59 h 2651"/>
                <a:gd name="T16" fmla="*/ 48 w 1624"/>
                <a:gd name="T17" fmla="*/ 53 h 2651"/>
                <a:gd name="T18" fmla="*/ 25 w 1624"/>
                <a:gd name="T19" fmla="*/ 53 h 2651"/>
                <a:gd name="T20" fmla="*/ 25 w 1624"/>
                <a:gd name="T21" fmla="*/ 96 h 2651"/>
                <a:gd name="T22" fmla="*/ 31 w 1624"/>
                <a:gd name="T23" fmla="*/ 106 h 2651"/>
                <a:gd name="T24" fmla="*/ 0 w 1624"/>
                <a:gd name="T25" fmla="*/ 106 h 2651"/>
                <a:gd name="T26" fmla="*/ 7 w 1624"/>
                <a:gd name="T27" fmla="*/ 96 h 2651"/>
                <a:gd name="T28" fmla="*/ 7 w 1624"/>
                <a:gd name="T29" fmla="*/ 11 h 2651"/>
                <a:gd name="T30" fmla="*/ 0 w 1624"/>
                <a:gd name="T31" fmla="*/ 0 h 26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sp>
          <p:nvSpPr>
            <p:cNvPr id="8" name="Freeform 22"/>
            <p:cNvSpPr>
              <a:spLocks/>
            </p:cNvSpPr>
            <p:nvPr userDrawn="1"/>
          </p:nvSpPr>
          <p:spPr bwMode="gray">
            <a:xfrm>
              <a:off x="5333" y="200"/>
              <a:ext cx="43" cy="148"/>
            </a:xfrm>
            <a:custGeom>
              <a:avLst/>
              <a:gdLst>
                <a:gd name="T0" fmla="*/ 10 w 1072"/>
                <a:gd name="T1" fmla="*/ 0 h 3696"/>
                <a:gd name="T2" fmla="*/ 43 w 1072"/>
                <a:gd name="T3" fmla="*/ 0 h 3696"/>
                <a:gd name="T4" fmla="*/ 36 w 1072"/>
                <a:gd name="T5" fmla="*/ 9 h 3696"/>
                <a:gd name="T6" fmla="*/ 36 w 1072"/>
                <a:gd name="T7" fmla="*/ 109 h 3696"/>
                <a:gd name="T8" fmla="*/ 0 w 1072"/>
                <a:gd name="T9" fmla="*/ 148 h 3696"/>
                <a:gd name="T10" fmla="*/ 17 w 1072"/>
                <a:gd name="T11" fmla="*/ 109 h 3696"/>
                <a:gd name="T12" fmla="*/ 17 w 1072"/>
                <a:gd name="T13" fmla="*/ 9 h 3696"/>
                <a:gd name="T14" fmla="*/ 10 w 1072"/>
                <a:gd name="T15" fmla="*/ 0 h 3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sp>
          <p:nvSpPr>
            <p:cNvPr id="9" name="Freeform 23"/>
            <p:cNvSpPr>
              <a:spLocks/>
            </p:cNvSpPr>
            <p:nvPr userDrawn="1"/>
          </p:nvSpPr>
          <p:spPr bwMode="gray">
            <a:xfrm>
              <a:off x="5380" y="200"/>
              <a:ext cx="33" cy="106"/>
            </a:xfrm>
            <a:custGeom>
              <a:avLst/>
              <a:gdLst>
                <a:gd name="T0" fmla="*/ 0 w 828"/>
                <a:gd name="T1" fmla="*/ 0 h 2653"/>
                <a:gd name="T2" fmla="*/ 33 w 828"/>
                <a:gd name="T3" fmla="*/ 0 h 2653"/>
                <a:gd name="T4" fmla="*/ 26 w 828"/>
                <a:gd name="T5" fmla="*/ 9 h 2653"/>
                <a:gd name="T6" fmla="*/ 26 w 828"/>
                <a:gd name="T7" fmla="*/ 96 h 2653"/>
                <a:gd name="T8" fmla="*/ 33 w 828"/>
                <a:gd name="T9" fmla="*/ 106 h 2653"/>
                <a:gd name="T10" fmla="*/ 0 w 828"/>
                <a:gd name="T11" fmla="*/ 106 h 2653"/>
                <a:gd name="T12" fmla="*/ 7 w 828"/>
                <a:gd name="T13" fmla="*/ 96 h 2653"/>
                <a:gd name="T14" fmla="*/ 7 w 828"/>
                <a:gd name="T15" fmla="*/ 9 h 2653"/>
                <a:gd name="T16" fmla="*/ 0 w 828"/>
                <a:gd name="T17" fmla="*/ 0 h 26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sp>
          <p:nvSpPr>
            <p:cNvPr id="10" name="Freeform 24"/>
            <p:cNvSpPr>
              <a:spLocks/>
            </p:cNvSpPr>
            <p:nvPr userDrawn="1"/>
          </p:nvSpPr>
          <p:spPr bwMode="gray">
            <a:xfrm>
              <a:off x="5414" y="200"/>
              <a:ext cx="79" cy="106"/>
            </a:xfrm>
            <a:custGeom>
              <a:avLst/>
              <a:gdLst>
                <a:gd name="T0" fmla="*/ 6 w 1984"/>
                <a:gd name="T1" fmla="*/ 0 h 2651"/>
                <a:gd name="T2" fmla="*/ 79 w 1984"/>
                <a:gd name="T3" fmla="*/ 0 h 2651"/>
                <a:gd name="T4" fmla="*/ 73 w 1984"/>
                <a:gd name="T5" fmla="*/ 19 h 2651"/>
                <a:gd name="T6" fmla="*/ 64 w 1984"/>
                <a:gd name="T7" fmla="*/ 11 h 2651"/>
                <a:gd name="T8" fmla="*/ 49 w 1984"/>
                <a:gd name="T9" fmla="*/ 11 h 2651"/>
                <a:gd name="T10" fmla="*/ 49 w 1984"/>
                <a:gd name="T11" fmla="*/ 96 h 2651"/>
                <a:gd name="T12" fmla="*/ 56 w 1984"/>
                <a:gd name="T13" fmla="*/ 106 h 2651"/>
                <a:gd name="T14" fmla="*/ 24 w 1984"/>
                <a:gd name="T15" fmla="*/ 106 h 2651"/>
                <a:gd name="T16" fmla="*/ 31 w 1984"/>
                <a:gd name="T17" fmla="*/ 96 h 2651"/>
                <a:gd name="T18" fmla="*/ 31 w 1984"/>
                <a:gd name="T19" fmla="*/ 11 h 2651"/>
                <a:gd name="T20" fmla="*/ 13 w 1984"/>
                <a:gd name="T21" fmla="*/ 11 h 2651"/>
                <a:gd name="T22" fmla="*/ 0 w 1984"/>
                <a:gd name="T23" fmla="*/ 21 h 2651"/>
                <a:gd name="T24" fmla="*/ 6 w 1984"/>
                <a:gd name="T25" fmla="*/ 0 h 26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sp>
          <p:nvSpPr>
            <p:cNvPr id="11" name="Freeform 25"/>
            <p:cNvSpPr>
              <a:spLocks/>
            </p:cNvSpPr>
            <p:nvPr userDrawn="1"/>
          </p:nvSpPr>
          <p:spPr bwMode="gray">
            <a:xfrm>
              <a:off x="5558" y="200"/>
              <a:ext cx="88" cy="107"/>
            </a:xfrm>
            <a:custGeom>
              <a:avLst/>
              <a:gdLst>
                <a:gd name="T0" fmla="*/ 56 w 2219"/>
                <a:gd name="T1" fmla="*/ 0 h 2693"/>
                <a:gd name="T2" fmla="*/ 88 w 2219"/>
                <a:gd name="T3" fmla="*/ 0 h 2693"/>
                <a:gd name="T4" fmla="*/ 81 w 2219"/>
                <a:gd name="T5" fmla="*/ 9 h 2693"/>
                <a:gd name="T6" fmla="*/ 81 w 2219"/>
                <a:gd name="T7" fmla="*/ 73 h 2693"/>
                <a:gd name="T8" fmla="*/ 45 w 2219"/>
                <a:gd name="T9" fmla="*/ 107 h 2693"/>
                <a:gd name="T10" fmla="*/ 7 w 2219"/>
                <a:gd name="T11" fmla="*/ 73 h 2693"/>
                <a:gd name="T12" fmla="*/ 7 w 2219"/>
                <a:gd name="T13" fmla="*/ 9 h 2693"/>
                <a:gd name="T14" fmla="*/ 0 w 2219"/>
                <a:gd name="T15" fmla="*/ 0 h 2693"/>
                <a:gd name="T16" fmla="*/ 33 w 2219"/>
                <a:gd name="T17" fmla="*/ 0 h 2693"/>
                <a:gd name="T18" fmla="*/ 25 w 2219"/>
                <a:gd name="T19" fmla="*/ 9 h 2693"/>
                <a:gd name="T20" fmla="*/ 25 w 2219"/>
                <a:gd name="T21" fmla="*/ 73 h 2693"/>
                <a:gd name="T22" fmla="*/ 45 w 2219"/>
                <a:gd name="T23" fmla="*/ 96 h 2693"/>
                <a:gd name="T24" fmla="*/ 63 w 2219"/>
                <a:gd name="T25" fmla="*/ 73 h 2693"/>
                <a:gd name="T26" fmla="*/ 63 w 2219"/>
                <a:gd name="T27" fmla="*/ 9 h 2693"/>
                <a:gd name="T28" fmla="*/ 56 w 2219"/>
                <a:gd name="T29" fmla="*/ 0 h 26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sp>
          <p:nvSpPr>
            <p:cNvPr id="12" name="Freeform 26"/>
            <p:cNvSpPr>
              <a:spLocks/>
            </p:cNvSpPr>
            <p:nvPr userDrawn="1"/>
          </p:nvSpPr>
          <p:spPr bwMode="gray">
            <a:xfrm>
              <a:off x="5248" y="200"/>
              <a:ext cx="89" cy="108"/>
            </a:xfrm>
            <a:custGeom>
              <a:avLst/>
              <a:gdLst>
                <a:gd name="T0" fmla="*/ 57 w 2240"/>
                <a:gd name="T1" fmla="*/ 0 h 2700"/>
                <a:gd name="T2" fmla="*/ 89 w 2240"/>
                <a:gd name="T3" fmla="*/ 0 h 2700"/>
                <a:gd name="T4" fmla="*/ 82 w 2240"/>
                <a:gd name="T5" fmla="*/ 9 h 2700"/>
                <a:gd name="T6" fmla="*/ 82 w 2240"/>
                <a:gd name="T7" fmla="*/ 74 h 2700"/>
                <a:gd name="T8" fmla="*/ 45 w 2240"/>
                <a:gd name="T9" fmla="*/ 108 h 2700"/>
                <a:gd name="T10" fmla="*/ 7 w 2240"/>
                <a:gd name="T11" fmla="*/ 74 h 2700"/>
                <a:gd name="T12" fmla="*/ 7 w 2240"/>
                <a:gd name="T13" fmla="*/ 9 h 2700"/>
                <a:gd name="T14" fmla="*/ 0 w 2240"/>
                <a:gd name="T15" fmla="*/ 0 h 2700"/>
                <a:gd name="T16" fmla="*/ 33 w 2240"/>
                <a:gd name="T17" fmla="*/ 0 h 2700"/>
                <a:gd name="T18" fmla="*/ 25 w 2240"/>
                <a:gd name="T19" fmla="*/ 9 h 2700"/>
                <a:gd name="T20" fmla="*/ 25 w 2240"/>
                <a:gd name="T21" fmla="*/ 74 h 2700"/>
                <a:gd name="T22" fmla="*/ 45 w 2240"/>
                <a:gd name="T23" fmla="*/ 97 h 2700"/>
                <a:gd name="T24" fmla="*/ 64 w 2240"/>
                <a:gd name="T25" fmla="*/ 74 h 2700"/>
                <a:gd name="T26" fmla="*/ 64 w 2240"/>
                <a:gd name="T27" fmla="*/ 9 h 2700"/>
                <a:gd name="T28" fmla="*/ 57 w 2240"/>
                <a:gd name="T29" fmla="*/ 0 h 2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sp>
          <p:nvSpPr>
            <p:cNvPr id="13" name="Freeform 27"/>
            <p:cNvSpPr>
              <a:spLocks/>
            </p:cNvSpPr>
            <p:nvPr userDrawn="1"/>
          </p:nvSpPr>
          <p:spPr bwMode="gray">
            <a:xfrm>
              <a:off x="5489" y="198"/>
              <a:ext cx="69" cy="110"/>
            </a:xfrm>
            <a:custGeom>
              <a:avLst/>
              <a:gdLst>
                <a:gd name="T0" fmla="*/ 59 w 1707"/>
                <a:gd name="T1" fmla="*/ 19 h 2755"/>
                <a:gd name="T2" fmla="*/ 41 w 1707"/>
                <a:gd name="T3" fmla="*/ 11 h 2755"/>
                <a:gd name="T4" fmla="*/ 20 w 1707"/>
                <a:gd name="T5" fmla="*/ 27 h 2755"/>
                <a:gd name="T6" fmla="*/ 40 w 1707"/>
                <a:gd name="T7" fmla="*/ 47 h 2755"/>
                <a:gd name="T8" fmla="*/ 69 w 1707"/>
                <a:gd name="T9" fmla="*/ 79 h 2755"/>
                <a:gd name="T10" fmla="*/ 26 w 1707"/>
                <a:gd name="T11" fmla="*/ 110 h 2755"/>
                <a:gd name="T12" fmla="*/ 6 w 1707"/>
                <a:gd name="T13" fmla="*/ 107 h 2755"/>
                <a:gd name="T14" fmla="*/ 0 w 1707"/>
                <a:gd name="T15" fmla="*/ 87 h 2755"/>
                <a:gd name="T16" fmla="*/ 27 w 1707"/>
                <a:gd name="T17" fmla="*/ 98 h 2755"/>
                <a:gd name="T18" fmla="*/ 51 w 1707"/>
                <a:gd name="T19" fmla="*/ 81 h 2755"/>
                <a:gd name="T20" fmla="*/ 2 w 1707"/>
                <a:gd name="T21" fmla="*/ 29 h 2755"/>
                <a:gd name="T22" fmla="*/ 39 w 1707"/>
                <a:gd name="T23" fmla="*/ 0 h 2755"/>
                <a:gd name="T24" fmla="*/ 59 w 1707"/>
                <a:gd name="T25" fmla="*/ 3 h 2755"/>
                <a:gd name="T26" fmla="*/ 59 w 1707"/>
                <a:gd name="T27" fmla="*/ 19 h 2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p:spPr>
          <p:txBody>
            <a:bodyPr/>
            <a:lstStyle/>
            <a:p>
              <a:pPr algn="l" fontAlgn="base">
                <a:defRPr/>
              </a:pPr>
              <a:endParaRPr lang="ja-JP" altLang="en-US" dirty="0">
                <a:solidFill>
                  <a:prstClr val="black"/>
                </a:solidFill>
                <a:latin typeface="Arial" charset="0"/>
              </a:endParaRPr>
            </a:p>
          </p:txBody>
        </p:sp>
      </p:grpSp>
      <p:sp>
        <p:nvSpPr>
          <p:cNvPr id="15" name="Rectangle 7"/>
          <p:cNvSpPr>
            <a:spLocks noGrp="1" noChangeArrowheads="1"/>
          </p:cNvSpPr>
          <p:nvPr>
            <p:ph type="title"/>
          </p:nvPr>
        </p:nvSpPr>
        <p:spPr bwMode="gray">
          <a:xfrm>
            <a:off x="169864" y="40107"/>
            <a:ext cx="8004206" cy="591428"/>
          </a:xfrm>
          <a:prstGeom prst="rect">
            <a:avLst/>
          </a:prstGeom>
          <a:noFill/>
          <a:ln>
            <a:noFill/>
          </a:ln>
          <a:effectLst/>
          <a:extLst/>
        </p:spPr>
        <p:txBody>
          <a:bodyPr/>
          <a:lstStyle>
            <a:lvl1pPr>
              <a:defRPr sz="3200">
                <a:solidFill>
                  <a:schemeClr val="bg2">
                    <a:lumMod val="25000"/>
                  </a:schemeClr>
                </a:solidFill>
              </a:defRPr>
            </a:lvl1pPr>
          </a:lstStyle>
          <a:p>
            <a:pPr lvl="0"/>
            <a:r>
              <a:rPr lang="ja-JP" altLang="en-US" dirty="0" smtClean="0"/>
              <a:t>マスタ タイトルの書式設定</a:t>
            </a:r>
          </a:p>
        </p:txBody>
      </p:sp>
    </p:spTree>
    <p:extLst>
      <p:ext uri="{BB962C8B-B14F-4D97-AF65-F5344CB8AC3E}">
        <p14:creationId xmlns:p14="http://schemas.microsoft.com/office/powerpoint/2010/main" val="986331548"/>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r>
              <a:rPr kumimoji="1" lang="en-US" altLang="ja-JP" dirty="0" smtClean="0"/>
              <a:t>All Right Reserved, Copyright FUJITSU LABORATORIES LTD. 2013</a:t>
            </a:r>
            <a:endParaRPr kumimoji="1" lang="ja-JP" altLang="en-US" dirty="0" smtClean="0"/>
          </a:p>
        </p:txBody>
      </p:sp>
    </p:spTree>
    <p:extLst>
      <p:ext uri="{BB962C8B-B14F-4D97-AF65-F5344CB8AC3E}">
        <p14:creationId xmlns:p14="http://schemas.microsoft.com/office/powerpoint/2010/main" val="89462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Tree>
    <p:extLst>
      <p:ext uri="{BB962C8B-B14F-4D97-AF65-F5344CB8AC3E}">
        <p14:creationId xmlns:p14="http://schemas.microsoft.com/office/powerpoint/2010/main" val="108513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68275" y="869950"/>
            <a:ext cx="4316413"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37088" y="869950"/>
            <a:ext cx="43180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dirty="0"/>
          </a:p>
        </p:txBody>
      </p:sp>
    </p:spTree>
    <p:extLst>
      <p:ext uri="{BB962C8B-B14F-4D97-AF65-F5344CB8AC3E}">
        <p14:creationId xmlns:p14="http://schemas.microsoft.com/office/powerpoint/2010/main" val="1589957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8" name="フッター プレースホルダー 7"/>
          <p:cNvSpPr>
            <a:spLocks noGrp="1"/>
          </p:cNvSpPr>
          <p:nvPr>
            <p:ph type="ftr" sz="quarter" idx="11"/>
          </p:nvPr>
        </p:nvSpPr>
        <p:spPr/>
        <p:txBody>
          <a:bodyPr/>
          <a:lstStyle>
            <a:lvl1pPr>
              <a:defRPr/>
            </a:lvl1pPr>
          </a:lstStyle>
          <a:p>
            <a:endParaRPr kumimoji="1" lang="ja-JP" altLang="en-US"/>
          </a:p>
        </p:txBody>
      </p:sp>
    </p:spTree>
    <p:extLst>
      <p:ext uri="{BB962C8B-B14F-4D97-AF65-F5344CB8AC3E}">
        <p14:creationId xmlns:p14="http://schemas.microsoft.com/office/powerpoint/2010/main" val="143671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4" name="フッター プレースホルダー 3"/>
          <p:cNvSpPr>
            <a:spLocks noGrp="1"/>
          </p:cNvSpPr>
          <p:nvPr>
            <p:ph type="ftr" sz="quarter" idx="11"/>
          </p:nvPr>
        </p:nvSpPr>
        <p:spPr/>
        <p:txBody>
          <a:bodyPr/>
          <a:lstStyle>
            <a:lvl1pPr>
              <a:defRPr/>
            </a:lvl1pPr>
          </a:lstStyle>
          <a:p>
            <a:r>
              <a:rPr kumimoji="1" lang="en-US" altLang="ja-JP" dirty="0" smtClean="0"/>
              <a:t>All Right Reserved, Copyright FUJITSU LABORATORIES LTD. 2013</a:t>
            </a:r>
            <a:endParaRPr kumimoji="1" lang="ja-JP" altLang="en-US" dirty="0" smtClean="0"/>
          </a:p>
        </p:txBody>
      </p:sp>
    </p:spTree>
    <p:extLst>
      <p:ext uri="{BB962C8B-B14F-4D97-AF65-F5344CB8AC3E}">
        <p14:creationId xmlns:p14="http://schemas.microsoft.com/office/powerpoint/2010/main" val="331617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3" name="フッター プレースホルダー 2"/>
          <p:cNvSpPr>
            <a:spLocks noGrp="1"/>
          </p:cNvSpPr>
          <p:nvPr>
            <p:ph type="ftr" sz="quarter" idx="11"/>
          </p:nvPr>
        </p:nvSpPr>
        <p:spPr/>
        <p:txBody>
          <a:bodyPr/>
          <a:lstStyle>
            <a:lvl1pPr>
              <a:defRPr/>
            </a:lvl1pPr>
          </a:lstStyle>
          <a:p>
            <a:endParaRPr kumimoji="1" lang="ja-JP" altLang="en-US" dirty="0"/>
          </a:p>
        </p:txBody>
      </p:sp>
    </p:spTree>
    <p:extLst>
      <p:ext uri="{BB962C8B-B14F-4D97-AF65-F5344CB8AC3E}">
        <p14:creationId xmlns:p14="http://schemas.microsoft.com/office/powerpoint/2010/main" val="272613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Tree>
    <p:extLst>
      <p:ext uri="{BB962C8B-B14F-4D97-AF65-F5344CB8AC3E}">
        <p14:creationId xmlns:p14="http://schemas.microsoft.com/office/powerpoint/2010/main" val="305934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DBD5EE70-C0EB-42C2-90A7-EA415F79C05F}" type="slidenum">
              <a:rPr kumimoji="1" lang="ja-JP" altLang="en-US" smtClean="0"/>
              <a:t>‹#›</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Tree>
    <p:extLst>
      <p:ext uri="{BB962C8B-B14F-4D97-AF65-F5344CB8AC3E}">
        <p14:creationId xmlns:p14="http://schemas.microsoft.com/office/powerpoint/2010/main" val="135664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646175" name="Picture 31" descr="ContentGray20_L15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0" y="0"/>
            <a:ext cx="9144000" cy="1073150"/>
          </a:xfrm>
          <a:prstGeom prst="rect">
            <a:avLst/>
          </a:prstGeom>
          <a:noFill/>
          <a:extLst>
            <a:ext uri="{909E8E84-426E-40DD-AFC4-6F175D3DCCD1}">
              <a14:hiddenFill xmlns:a14="http://schemas.microsoft.com/office/drawing/2010/main">
                <a:solidFill>
                  <a:srgbClr val="FFFFFF"/>
                </a:solidFill>
              </a14:hiddenFill>
            </a:ext>
          </a:extLst>
        </p:spPr>
      </p:pic>
      <p:sp>
        <p:nvSpPr>
          <p:cNvPr id="646148" name="Line 4"/>
          <p:cNvSpPr>
            <a:spLocks noChangeShapeType="1"/>
          </p:cNvSpPr>
          <p:nvPr/>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6151"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smtClean="0"/>
              <a:t>マスタ タイトルの書式設定</a:t>
            </a:r>
          </a:p>
        </p:txBody>
      </p:sp>
      <p:sp>
        <p:nvSpPr>
          <p:cNvPr id="646152"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smtClean="0"/>
              <a:t>マスタテキスト</a:t>
            </a:r>
            <a:r>
              <a:rPr lang="en-US" altLang="ja-JP" smtClean="0"/>
              <a:t>24</a:t>
            </a:r>
            <a:r>
              <a:rPr lang="ja-JP" altLang="en-US" smtClean="0"/>
              <a:t>ｐああああああああああああああああああああああああああああああああああああああああああああああああああ</a:t>
            </a:r>
          </a:p>
          <a:p>
            <a:pPr lvl="1"/>
            <a:r>
              <a:rPr lang="ja-JP" altLang="en-US" smtClean="0"/>
              <a:t>マスタテキスト</a:t>
            </a:r>
            <a:r>
              <a:rPr lang="en-US" altLang="ja-JP" smtClean="0"/>
              <a:t>20</a:t>
            </a:r>
            <a:r>
              <a:rPr lang="ja-JP" altLang="en-US" smtClean="0"/>
              <a:t>ｐああああああああああああああああああああああああああああああああああああああああああああ</a:t>
            </a:r>
          </a:p>
          <a:p>
            <a:pPr lvl="2"/>
            <a:r>
              <a:rPr lang="ja-JP" altLang="en-US" smtClean="0"/>
              <a:t>マスタテキスト</a:t>
            </a:r>
            <a:r>
              <a:rPr lang="en-US" altLang="ja-JP" smtClean="0"/>
              <a:t>18</a:t>
            </a:r>
            <a:r>
              <a:rPr lang="ja-JP" altLang="en-US" smtClean="0"/>
              <a:t>ｐああああああああああああああああああああああああああああああああああああああああああああああ</a:t>
            </a:r>
          </a:p>
          <a:p>
            <a:pPr lvl="3"/>
            <a:r>
              <a:rPr lang="ja-JP" altLang="en-US" smtClean="0"/>
              <a:t>マスタテキスト</a:t>
            </a:r>
            <a:r>
              <a:rPr lang="en-US" altLang="ja-JP" smtClean="0"/>
              <a:t>16</a:t>
            </a:r>
            <a:r>
              <a:rPr lang="ja-JP" altLang="en-US" smtClean="0"/>
              <a:t>ｐあああああああああああああああああああああああああああああああああああああああああああああああ</a:t>
            </a:r>
          </a:p>
        </p:txBody>
      </p:sp>
      <p:grpSp>
        <p:nvGrpSpPr>
          <p:cNvPr id="646163" name="Group 19"/>
          <p:cNvGrpSpPr>
            <a:grpSpLocks noChangeAspect="1"/>
          </p:cNvGrpSpPr>
          <p:nvPr/>
        </p:nvGrpSpPr>
        <p:grpSpPr bwMode="auto">
          <a:xfrm>
            <a:off x="7888288" y="79375"/>
            <a:ext cx="1176337" cy="657225"/>
            <a:chOff x="4969" y="50"/>
            <a:chExt cx="741" cy="414"/>
          </a:xfrm>
        </p:grpSpPr>
        <p:sp>
          <p:nvSpPr>
            <p:cNvPr id="646162" name="AutoShape 18"/>
            <p:cNvSpPr>
              <a:spLocks noChangeAspect="1" noChangeArrowheads="1" noTextEdit="1"/>
            </p:cNvSpPr>
            <p:nvPr userDrawn="1"/>
          </p:nvSpPr>
          <p:spPr bwMode="gray">
            <a:xfrm>
              <a:off x="4969" y="50"/>
              <a:ext cx="74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46164" name="Freeform 20"/>
            <p:cNvSpPr>
              <a:spLocks/>
            </p:cNvSpPr>
            <p:nvPr userDrawn="1"/>
          </p:nvSpPr>
          <p:spPr bwMode="gray">
            <a:xfrm>
              <a:off x="5334" y="121"/>
              <a:ext cx="94" cy="72"/>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5" name="Freeform 21"/>
            <p:cNvSpPr>
              <a:spLocks/>
            </p:cNvSpPr>
            <p:nvPr userDrawn="1"/>
          </p:nvSpPr>
          <p:spPr bwMode="gray">
            <a:xfrm>
              <a:off x="5180" y="200"/>
              <a:ext cx="65" cy="106"/>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6" name="Freeform 22"/>
            <p:cNvSpPr>
              <a:spLocks/>
            </p:cNvSpPr>
            <p:nvPr userDrawn="1"/>
          </p:nvSpPr>
          <p:spPr bwMode="gray">
            <a:xfrm>
              <a:off x="5333" y="200"/>
              <a:ext cx="43" cy="14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7" name="Freeform 23"/>
            <p:cNvSpPr>
              <a:spLocks/>
            </p:cNvSpPr>
            <p:nvPr userDrawn="1"/>
          </p:nvSpPr>
          <p:spPr bwMode="gray">
            <a:xfrm>
              <a:off x="5380" y="200"/>
              <a:ext cx="33" cy="106"/>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8" name="Freeform 24"/>
            <p:cNvSpPr>
              <a:spLocks/>
            </p:cNvSpPr>
            <p:nvPr userDrawn="1"/>
          </p:nvSpPr>
          <p:spPr bwMode="gray">
            <a:xfrm>
              <a:off x="5414" y="200"/>
              <a:ext cx="79" cy="106"/>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69" name="Freeform 25"/>
            <p:cNvSpPr>
              <a:spLocks/>
            </p:cNvSpPr>
            <p:nvPr userDrawn="1"/>
          </p:nvSpPr>
          <p:spPr bwMode="gray">
            <a:xfrm>
              <a:off x="5558" y="200"/>
              <a:ext cx="88" cy="107"/>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70" name="Freeform 26"/>
            <p:cNvSpPr>
              <a:spLocks/>
            </p:cNvSpPr>
            <p:nvPr userDrawn="1"/>
          </p:nvSpPr>
          <p:spPr bwMode="gray">
            <a:xfrm>
              <a:off x="5248" y="200"/>
              <a:ext cx="89" cy="108"/>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6171" name="Freeform 27"/>
            <p:cNvSpPr>
              <a:spLocks/>
            </p:cNvSpPr>
            <p:nvPr userDrawn="1"/>
          </p:nvSpPr>
          <p:spPr bwMode="gray">
            <a:xfrm>
              <a:off x="5489" y="198"/>
              <a:ext cx="69" cy="110"/>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tx1"/>
                </a:solidFill>
                <a:latin typeface="+mn-lt"/>
              </a:defRPr>
            </a:lvl1pPr>
          </a:lstStyle>
          <a:p>
            <a:fld id="{DBD5EE70-C0EB-42C2-90A7-EA415F79C05F}" type="slidenum">
              <a:rPr kumimoji="1" lang="ja-JP" altLang="en-US" smtClean="0"/>
              <a:pPr/>
              <a:t>‹#›</a:t>
            </a:fld>
            <a:endParaRPr kumimoji="1" lang="ja-JP" altLang="en-US"/>
          </a:p>
        </p:txBody>
      </p:sp>
      <p:sp>
        <p:nvSpPr>
          <p:cNvPr id="646174" name="Rectangle 30"/>
          <p:cNvSpPr>
            <a:spLocks noGrp="1" noChangeArrowheads="1"/>
          </p:cNvSpPr>
          <p:nvPr>
            <p:ph type="ftr" sz="quarter" idx="3"/>
          </p:nvPr>
        </p:nvSpPr>
        <p:spPr bwMode="gray">
          <a:xfrm>
            <a:off x="4935538" y="6653213"/>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fontAlgn="base">
              <a:defRPr kumimoji="0" sz="800">
                <a:solidFill>
                  <a:schemeClr val="tx1"/>
                </a:solidFill>
                <a:latin typeface="+mn-lt"/>
              </a:defRPr>
            </a:lvl1pPr>
          </a:lstStyle>
          <a:p>
            <a:r>
              <a:rPr kumimoji="1" lang="en-US" altLang="ja-JP" smtClean="0"/>
              <a:t>All Right Reserved, Copyright FUJITSU LABORATORIES LTD. 2013</a:t>
            </a:r>
            <a:endParaRPr kumimoji="1"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iming>
    <p:tnLst>
      <p:par>
        <p:cTn id="1" dur="indefinite" restart="never" nodeType="tmRoot"/>
      </p:par>
    </p:tnLst>
  </p:timing>
  <p:hf hdr="0"/>
  <p:txStyles>
    <p:titleStyle>
      <a:lvl1pPr algn="l" rtl="0" eaLnBrk="1" fontAlgn="base" hangingPunct="1">
        <a:spcBef>
          <a:spcPct val="0"/>
        </a:spcBef>
        <a:spcAft>
          <a:spcPct val="0"/>
        </a:spcAft>
        <a:tabLst>
          <a:tab pos="3676650" algn="l"/>
        </a:tabLst>
        <a:defRPr kumimoji="1" sz="3200">
          <a:solidFill>
            <a:schemeClr val="tx2"/>
          </a:solidFill>
          <a:latin typeface="+mj-lt"/>
          <a:ea typeface="+mj-ea"/>
          <a:cs typeface="+mj-cs"/>
        </a:defRPr>
      </a:lvl1pPr>
      <a:lvl2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2pPr>
      <a:lvl3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3pPr>
      <a:lvl4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4pPr>
      <a:lvl5pPr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5pPr>
      <a:lvl6pPr marL="4572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6pPr>
      <a:lvl7pPr marL="9144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7pPr>
      <a:lvl8pPr marL="13716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8pPr>
      <a:lvl9pPr marL="1828800" algn="l" rtl="0" eaLnBrk="1" fontAlgn="base" hangingPunct="1">
        <a:spcBef>
          <a:spcPct val="0"/>
        </a:spcBef>
        <a:spcAft>
          <a:spcPct val="0"/>
        </a:spcAft>
        <a:tabLst>
          <a:tab pos="3676650" algn="l"/>
        </a:tabLst>
        <a:defRPr kumimoji="1" sz="3200">
          <a:solidFill>
            <a:schemeClr val="tx2"/>
          </a:solidFill>
          <a:latin typeface="Arial" charset="0"/>
          <a:ea typeface="ＭＳ Ｐゴシック" charset="-128"/>
        </a:defRPr>
      </a:lvl9pPr>
    </p:titleStyle>
    <p:body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16"/>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16"/>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16"/>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16"/>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16"/>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4"/>
          <p:cNvSpPr>
            <a:spLocks noGrp="1"/>
          </p:cNvSpPr>
          <p:nvPr>
            <p:ph type="subTitle" idx="1"/>
            <p:custDataLst>
              <p:tags r:id="rId1"/>
            </p:custDataLst>
          </p:nvPr>
        </p:nvSpPr>
        <p:spPr>
          <a:xfrm>
            <a:off x="323850" y="4572000"/>
            <a:ext cx="8496622" cy="1784350"/>
          </a:xfrm>
        </p:spPr>
        <p:txBody>
          <a:bodyPr/>
          <a:lstStyle/>
          <a:p>
            <a:r>
              <a:rPr kumimoji="1" lang="en-US" altLang="ja-JP" i="1" dirty="0" smtClean="0"/>
              <a:t>Ulrich Herberg(*), </a:t>
            </a:r>
            <a:r>
              <a:rPr kumimoji="1" lang="en-US" altLang="ja-JP" i="1" u="sng" dirty="0" smtClean="0"/>
              <a:t>Daisuke Mashima</a:t>
            </a:r>
            <a:r>
              <a:rPr kumimoji="1" lang="en-US" altLang="ja-JP" i="1" dirty="0" smtClean="0"/>
              <a:t>, </a:t>
            </a:r>
          </a:p>
          <a:p>
            <a:r>
              <a:rPr kumimoji="1" lang="en-US" altLang="ja-JP" i="1" dirty="0" smtClean="0"/>
              <a:t>Jorjeta G. Jetcheva, and Sanam Mirzazad-Barijough</a:t>
            </a:r>
          </a:p>
          <a:p>
            <a:r>
              <a:rPr kumimoji="1" lang="en-US" altLang="ja-JP" dirty="0" smtClean="0"/>
              <a:t>Fujitsu Laboratories of America, Inc.</a:t>
            </a:r>
          </a:p>
          <a:p>
            <a:r>
              <a:rPr lang="en-US" altLang="ja-JP" sz="1800" dirty="0" smtClean="0"/>
              <a:t>(* Currently with Panasonic)</a:t>
            </a:r>
            <a:endParaRPr kumimoji="1" lang="ja-JP" altLang="en-US" sz="1800" dirty="0"/>
          </a:p>
        </p:txBody>
      </p:sp>
      <p:sp>
        <p:nvSpPr>
          <p:cNvPr id="4" name="タイトル 3"/>
          <p:cNvSpPr>
            <a:spLocks noGrp="1"/>
          </p:cNvSpPr>
          <p:nvPr>
            <p:ph type="ctrTitle"/>
          </p:nvPr>
        </p:nvSpPr>
        <p:spPr>
          <a:xfrm>
            <a:off x="323850" y="1738313"/>
            <a:ext cx="8712646" cy="2360612"/>
          </a:xfrm>
        </p:spPr>
        <p:txBody>
          <a:bodyPr/>
          <a:lstStyle/>
          <a:p>
            <a:r>
              <a:rPr lang="en-US" altLang="ja-JP" sz="3600" dirty="0" smtClean="0"/>
              <a:t>OpenADR 2.0 Deployment Architectures: Options and Implications</a:t>
            </a:r>
            <a:endParaRPr kumimoji="1" lang="ja-JP" altLang="en-US" sz="3600" dirty="0"/>
          </a:p>
        </p:txBody>
      </p:sp>
    </p:spTree>
    <p:extLst>
      <p:ext uri="{BB962C8B-B14F-4D97-AF65-F5344CB8AC3E}">
        <p14:creationId xmlns:p14="http://schemas.microsoft.com/office/powerpoint/2010/main" val="3789628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 Application Server Architecture</a:t>
            </a:r>
            <a:endParaRPr lang="en-US" dirty="0"/>
          </a:p>
        </p:txBody>
      </p:sp>
      <p:sp>
        <p:nvSpPr>
          <p:cNvPr id="3" name="Rounded Rectangle 2"/>
          <p:cNvSpPr/>
          <p:nvPr/>
        </p:nvSpPr>
        <p:spPr bwMode="auto">
          <a:xfrm>
            <a:off x="5601816" y="1988840"/>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 2</a:t>
            </a:r>
            <a:endParaRPr lang="en-US" dirty="0">
              <a:solidFill>
                <a:srgbClr val="000000"/>
              </a:solidFill>
              <a:latin typeface="Calibri" panose="020F0502020204030204" pitchFamily="34" charset="0"/>
              <a:ea typeface="ＭＳ Ｐゴシック" charset="-128"/>
            </a:endParaRPr>
          </a:p>
        </p:txBody>
      </p:sp>
      <p:cxnSp>
        <p:nvCxnSpPr>
          <p:cNvPr id="4" name="Straight Arrow Connector 3"/>
          <p:cNvCxnSpPr>
            <a:stCxn id="15" idx="3"/>
          </p:cNvCxnSpPr>
          <p:nvPr/>
        </p:nvCxnSpPr>
        <p:spPr bwMode="auto">
          <a:xfrm flipV="1">
            <a:off x="3491880" y="2446040"/>
            <a:ext cx="2109936" cy="11555"/>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5" name="Rounded Rectangle 4"/>
          <p:cNvSpPr/>
          <p:nvPr/>
        </p:nvSpPr>
        <p:spPr bwMode="auto">
          <a:xfrm>
            <a:off x="5601816" y="764704"/>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 1</a:t>
            </a:r>
            <a:endParaRPr lang="en-US" dirty="0">
              <a:solidFill>
                <a:srgbClr val="000000"/>
              </a:solidFill>
              <a:latin typeface="Calibri" panose="020F0502020204030204" pitchFamily="34" charset="0"/>
              <a:ea typeface="ＭＳ Ｐゴシック" charset="-128"/>
            </a:endParaRPr>
          </a:p>
        </p:txBody>
      </p:sp>
      <p:cxnSp>
        <p:nvCxnSpPr>
          <p:cNvPr id="6" name="Straight Arrow Connector 5"/>
          <p:cNvCxnSpPr>
            <a:stCxn id="15" idx="3"/>
            <a:endCxn id="5" idx="1"/>
          </p:cNvCxnSpPr>
          <p:nvPr/>
        </p:nvCxnSpPr>
        <p:spPr bwMode="auto">
          <a:xfrm flipV="1">
            <a:off x="3491880" y="1221904"/>
            <a:ext cx="2109936" cy="1235691"/>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7" name="Rounded Rectangle 6"/>
          <p:cNvSpPr/>
          <p:nvPr/>
        </p:nvSpPr>
        <p:spPr bwMode="auto">
          <a:xfrm>
            <a:off x="5580112" y="3501008"/>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 n</a:t>
            </a:r>
            <a:endParaRPr lang="en-US" dirty="0">
              <a:solidFill>
                <a:srgbClr val="000000"/>
              </a:solidFill>
              <a:latin typeface="Calibri" panose="020F0502020204030204" pitchFamily="34" charset="0"/>
              <a:ea typeface="ＭＳ Ｐゴシック" charset="-128"/>
            </a:endParaRPr>
          </a:p>
        </p:txBody>
      </p:sp>
      <p:cxnSp>
        <p:nvCxnSpPr>
          <p:cNvPr id="8" name="Straight Arrow Connector 7"/>
          <p:cNvCxnSpPr>
            <a:stCxn id="15" idx="3"/>
            <a:endCxn id="7" idx="1"/>
          </p:cNvCxnSpPr>
          <p:nvPr/>
        </p:nvCxnSpPr>
        <p:spPr bwMode="auto">
          <a:xfrm>
            <a:off x="3491880" y="2457595"/>
            <a:ext cx="2088232" cy="1500613"/>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9" name="TextBox 8"/>
          <p:cNvSpPr txBox="1"/>
          <p:nvPr/>
        </p:nvSpPr>
        <p:spPr>
          <a:xfrm rot="5400000" flipH="1">
            <a:off x="5940661" y="2867019"/>
            <a:ext cx="368315" cy="584775"/>
          </a:xfrm>
          <a:prstGeom prst="rect">
            <a:avLst/>
          </a:prstGeom>
          <a:noFill/>
          <a:ln>
            <a:noFill/>
            <a:headEnd type="none" w="med" len="med"/>
            <a:tailEnd type="none" w="med" len="med"/>
          </a:ln>
        </p:spPr>
        <p:txBody>
          <a:bodyPr wrap="square" rtlCol="0">
            <a:spAutoFit/>
          </a:bodyPr>
          <a:lstStyle/>
          <a:p>
            <a:r>
              <a:rPr lang="en-US" sz="3200" dirty="0" smtClean="0">
                <a:latin typeface="Calibri" panose="020F0502020204030204" pitchFamily="34" charset="0"/>
              </a:rPr>
              <a:t>…</a:t>
            </a:r>
          </a:p>
        </p:txBody>
      </p:sp>
      <p:sp>
        <p:nvSpPr>
          <p:cNvPr id="10" name="Oval 9"/>
          <p:cNvSpPr/>
          <p:nvPr/>
        </p:nvSpPr>
        <p:spPr bwMode="auto">
          <a:xfrm>
            <a:off x="7092280" y="1607096"/>
            <a:ext cx="1584176" cy="648072"/>
          </a:xfrm>
          <a:prstGeom prst="ellips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Resource</a:t>
            </a:r>
          </a:p>
        </p:txBody>
      </p:sp>
      <p:sp>
        <p:nvSpPr>
          <p:cNvPr id="11" name="Oval 10"/>
          <p:cNvSpPr/>
          <p:nvPr/>
        </p:nvSpPr>
        <p:spPr bwMode="auto">
          <a:xfrm>
            <a:off x="7092280" y="2543200"/>
            <a:ext cx="1584176" cy="648072"/>
          </a:xfrm>
          <a:prstGeom prst="ellips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Resource</a:t>
            </a:r>
          </a:p>
        </p:txBody>
      </p:sp>
      <p:cxnSp>
        <p:nvCxnSpPr>
          <p:cNvPr id="12" name="Straight Connector 11"/>
          <p:cNvCxnSpPr>
            <a:stCxn id="3" idx="3"/>
          </p:cNvCxnSpPr>
          <p:nvPr/>
        </p:nvCxnSpPr>
        <p:spPr bwMode="auto">
          <a:xfrm flipV="1">
            <a:off x="6516216" y="1988840"/>
            <a:ext cx="576064" cy="457200"/>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3" name="Straight Connector 12"/>
          <p:cNvCxnSpPr>
            <a:stCxn id="3" idx="3"/>
            <a:endCxn id="11" idx="2"/>
          </p:cNvCxnSpPr>
          <p:nvPr/>
        </p:nvCxnSpPr>
        <p:spPr bwMode="auto">
          <a:xfrm>
            <a:off x="6516216" y="2446040"/>
            <a:ext cx="576064" cy="42119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4" name="Rounded Rectangle 13"/>
          <p:cNvSpPr/>
          <p:nvPr/>
        </p:nvSpPr>
        <p:spPr bwMode="auto">
          <a:xfrm>
            <a:off x="539552" y="1988840"/>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VTN</a:t>
            </a:r>
            <a:endParaRPr lang="en-US" dirty="0">
              <a:solidFill>
                <a:srgbClr val="000000"/>
              </a:solidFill>
              <a:latin typeface="Calibri" panose="020F0502020204030204" pitchFamily="34" charset="0"/>
              <a:ea typeface="ＭＳ Ｐゴシック" charset="-128"/>
            </a:endParaRPr>
          </a:p>
        </p:txBody>
      </p:sp>
      <p:cxnSp>
        <p:nvCxnSpPr>
          <p:cNvPr id="16" name="Straight Connector 15"/>
          <p:cNvCxnSpPr/>
          <p:nvPr/>
        </p:nvCxnSpPr>
        <p:spPr bwMode="auto">
          <a:xfrm>
            <a:off x="1453952" y="2348880"/>
            <a:ext cx="763488" cy="11555"/>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4" name="Rounded Rectangle 23"/>
          <p:cNvSpPr/>
          <p:nvPr/>
        </p:nvSpPr>
        <p:spPr bwMode="auto">
          <a:xfrm>
            <a:off x="683568" y="4509120"/>
            <a:ext cx="7776864" cy="2016224"/>
          </a:xfrm>
          <a:prstGeom prst="roundRect">
            <a:avLst/>
          </a:prstGeom>
          <a:solidFill>
            <a:schemeClr val="bg1">
              <a:lumMod val="95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5" name="TextBox 24"/>
          <p:cNvSpPr txBox="1"/>
          <p:nvPr/>
        </p:nvSpPr>
        <p:spPr>
          <a:xfrm>
            <a:off x="899592" y="4581128"/>
            <a:ext cx="7488832" cy="1938992"/>
          </a:xfrm>
          <a:prstGeom prst="rect">
            <a:avLst/>
          </a:prstGeom>
          <a:noFill/>
        </p:spPr>
        <p:txBody>
          <a:bodyPr wrap="square" rtlCol="0">
            <a:spAutoFit/>
          </a:bodyPr>
          <a:lstStyle/>
          <a:p>
            <a:pPr marL="285750" indent="-285750">
              <a:buFontTx/>
              <a:buChar char="-"/>
            </a:pPr>
            <a:r>
              <a:rPr lang="en-US" sz="2400" dirty="0" smtClean="0"/>
              <a:t>Beneficial for customers with multiple VENs, in terms of cost and flexibility</a:t>
            </a:r>
          </a:p>
          <a:p>
            <a:pPr marL="285750" indent="-285750">
              <a:buFontTx/>
              <a:buChar char="-"/>
            </a:pPr>
            <a:r>
              <a:rPr lang="en-US" sz="2400" dirty="0" smtClean="0"/>
              <a:t>Potential security issue owing to lack of one-to-one mapping between certificate and VEN</a:t>
            </a:r>
          </a:p>
          <a:p>
            <a:pPr marL="285750" indent="-285750">
              <a:buFontTx/>
              <a:buChar char="-"/>
            </a:pPr>
            <a:r>
              <a:rPr lang="en-US" sz="2400" dirty="0" smtClean="0"/>
              <a:t>Compliance to the OpenADR spec is questionable.</a:t>
            </a:r>
          </a:p>
        </p:txBody>
      </p:sp>
      <p:sp>
        <p:nvSpPr>
          <p:cNvPr id="19"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20"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9</a:t>
            </a:fld>
            <a:endParaRPr lang="ja-JP" altLang="en-US" sz="800" dirty="0"/>
          </a:p>
        </p:txBody>
      </p:sp>
      <p:sp>
        <p:nvSpPr>
          <p:cNvPr id="17" name="Rounded Rectangle 16"/>
          <p:cNvSpPr/>
          <p:nvPr/>
        </p:nvSpPr>
        <p:spPr bwMode="auto">
          <a:xfrm>
            <a:off x="2854660" y="764704"/>
            <a:ext cx="5893804" cy="3650704"/>
          </a:xfrm>
          <a:prstGeom prst="roundRect">
            <a:avLst/>
          </a:prstGeom>
          <a:noFill/>
          <a:ln w="38100" cap="flat" cmpd="sng" algn="ctr">
            <a:solidFill>
              <a:srgbClr val="57564F"/>
            </a:solidFill>
            <a:prstDash val="sysDot"/>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5" name="Rectangle 14"/>
          <p:cNvSpPr/>
          <p:nvPr/>
        </p:nvSpPr>
        <p:spPr bwMode="auto">
          <a:xfrm>
            <a:off x="2217440" y="1571625"/>
            <a:ext cx="1274440" cy="1771939"/>
          </a:xfrm>
          <a:prstGeom prst="rect">
            <a:avLst/>
          </a:prstGeom>
          <a:gradFill flip="none" rotWithShape="1">
            <a:gsLst>
              <a:gs pos="0">
                <a:srgbClr val="FFFF66">
                  <a:shade val="30000"/>
                  <a:satMod val="115000"/>
                </a:srgbClr>
              </a:gs>
              <a:gs pos="50000">
                <a:srgbClr val="FFFF66">
                  <a:shade val="67500"/>
                  <a:satMod val="115000"/>
                </a:srgbClr>
              </a:gs>
              <a:gs pos="100000">
                <a:srgbClr val="FFFF66">
                  <a:shade val="100000"/>
                  <a:satMod val="115000"/>
                </a:srgbClr>
              </a:gs>
            </a:gsLst>
            <a:lin ang="16200000" scaled="1"/>
            <a:tileRect/>
          </a:gra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VEN</a:t>
            </a:r>
          </a:p>
          <a:p>
            <a:pPr marL="0" marR="0" indent="0" algn="ctr" defTabSz="914400" rtl="0" eaLnBrk="1" fontAlgn="ctr" latinLnBrk="0" hangingPunct="1">
              <a:lnSpc>
                <a:spcPct val="100000"/>
              </a:lnSpc>
              <a:spcBef>
                <a:spcPct val="0"/>
              </a:spcBef>
              <a:spcAft>
                <a:spcPct val="0"/>
              </a:spcAft>
              <a:buClrTx/>
              <a:buSzTx/>
              <a:buFontTx/>
              <a:buNone/>
              <a:tabLst/>
            </a:pPr>
            <a:r>
              <a:rPr lang="en-US" dirty="0" smtClean="0">
                <a:solidFill>
                  <a:srgbClr val="000000"/>
                </a:solidFill>
                <a:latin typeface="Calibri" panose="020F0502020204030204" pitchFamily="34" charset="0"/>
                <a:ea typeface="ＭＳ Ｐゴシック" charset="-128"/>
              </a:rPr>
              <a:t>Application</a:t>
            </a:r>
          </a:p>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Server</a:t>
            </a:r>
          </a:p>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endParaRPr>
          </a:p>
        </p:txBody>
      </p:sp>
      <p:sp>
        <p:nvSpPr>
          <p:cNvPr id="22" name="TextBox 21"/>
          <p:cNvSpPr txBox="1"/>
          <p:nvPr/>
        </p:nvSpPr>
        <p:spPr>
          <a:xfrm>
            <a:off x="3142192" y="4067780"/>
            <a:ext cx="3085992" cy="369332"/>
          </a:xfrm>
          <a:prstGeom prst="rect">
            <a:avLst/>
          </a:prstGeom>
          <a:noFill/>
        </p:spPr>
        <p:txBody>
          <a:bodyPr wrap="square" rtlCol="0">
            <a:spAutoFit/>
          </a:bodyPr>
          <a:lstStyle/>
          <a:p>
            <a:r>
              <a:rPr lang="en-US" b="1" dirty="0" smtClean="0"/>
              <a:t>Customer’s Facility</a:t>
            </a:r>
            <a:endParaRPr lang="en-US" b="1" dirty="0"/>
          </a:p>
        </p:txBody>
      </p:sp>
      <p:sp>
        <p:nvSpPr>
          <p:cNvPr id="18" name="Down Arrow 17"/>
          <p:cNvSpPr/>
          <p:nvPr/>
        </p:nvSpPr>
        <p:spPr bwMode="auto">
          <a:xfrm rot="16200000">
            <a:off x="1655677" y="1787115"/>
            <a:ext cx="360040" cy="763490"/>
          </a:xfrm>
          <a:prstGeom prst="downArrow">
            <a:avLst/>
          </a:prstGeom>
          <a:solidFill>
            <a:srgbClr val="FFC000"/>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1" name="TextBox 20"/>
          <p:cNvSpPr txBox="1"/>
          <p:nvPr/>
        </p:nvSpPr>
        <p:spPr>
          <a:xfrm>
            <a:off x="1441165" y="2041102"/>
            <a:ext cx="789062" cy="307777"/>
          </a:xfrm>
          <a:prstGeom prst="rect">
            <a:avLst/>
          </a:prstGeom>
          <a:noFill/>
        </p:spPr>
        <p:txBody>
          <a:bodyPr wrap="none" rtlCol="0">
            <a:spAutoFit/>
          </a:bodyPr>
          <a:lstStyle/>
          <a:p>
            <a:r>
              <a:rPr lang="en-US" sz="1400" dirty="0" smtClean="0">
                <a:latin typeface="Calibri" panose="020F0502020204030204" pitchFamily="34" charset="0"/>
              </a:rPr>
              <a:t>To VEN1</a:t>
            </a:r>
            <a:endParaRPr lang="en-US" sz="1400" dirty="0">
              <a:latin typeface="Calibri" panose="020F0502020204030204" pitchFamily="34" charset="0"/>
            </a:endParaRPr>
          </a:p>
        </p:txBody>
      </p:sp>
      <p:sp>
        <p:nvSpPr>
          <p:cNvPr id="27" name="Down Arrow 26"/>
          <p:cNvSpPr/>
          <p:nvPr/>
        </p:nvSpPr>
        <p:spPr bwMode="auto">
          <a:xfrm rot="3532862" flipV="1">
            <a:off x="4336420" y="625763"/>
            <a:ext cx="427874" cy="2441704"/>
          </a:xfrm>
          <a:prstGeom prst="downArrow">
            <a:avLst/>
          </a:prstGeom>
          <a:solidFill>
            <a:srgbClr val="FFC000"/>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9" name="Down Arrow 28"/>
          <p:cNvSpPr/>
          <p:nvPr/>
        </p:nvSpPr>
        <p:spPr bwMode="auto">
          <a:xfrm rot="18312696" flipV="1">
            <a:off x="4289882" y="2050336"/>
            <a:ext cx="427874" cy="2531982"/>
          </a:xfrm>
          <a:prstGeom prst="downArrow">
            <a:avLst/>
          </a:prstGeom>
          <a:solidFill>
            <a:srgbClr val="92D050"/>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30" name="Down Arrow 29"/>
          <p:cNvSpPr/>
          <p:nvPr/>
        </p:nvSpPr>
        <p:spPr bwMode="auto">
          <a:xfrm rot="16200000" flipV="1">
            <a:off x="1596607" y="2155922"/>
            <a:ext cx="427874" cy="813792"/>
          </a:xfrm>
          <a:prstGeom prst="downArrow">
            <a:avLst/>
          </a:prstGeom>
          <a:solidFill>
            <a:srgbClr val="92D050"/>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8" name="Rounded Rectangle 27"/>
          <p:cNvSpPr/>
          <p:nvPr/>
        </p:nvSpPr>
        <p:spPr bwMode="auto">
          <a:xfrm>
            <a:off x="5580112" y="3501008"/>
            <a:ext cx="914400" cy="914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 1</a:t>
            </a:r>
            <a:endParaRPr lang="en-US" dirty="0">
              <a:solidFill>
                <a:srgbClr val="000000"/>
              </a:solidFill>
              <a:latin typeface="Calibri" panose="020F0502020204030204" pitchFamily="34" charset="0"/>
              <a:ea typeface="ＭＳ Ｐゴシック" charset="-128"/>
            </a:endParaRPr>
          </a:p>
        </p:txBody>
      </p:sp>
      <p:pic>
        <p:nvPicPr>
          <p:cNvPr id="1026" name="Picture 2" descr="C:\Users\Administrator\AppData\Local\Microsoft\Windows\Temporary Internet Files\Content.IE5\VXMT97CD\MC90043482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368" y="2708920"/>
            <a:ext cx="642824" cy="64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704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P spid="27" grpId="0" animBg="1"/>
      <p:bldP spid="29" grpId="0" animBg="1"/>
      <p:bldP spid="30"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XMPP Server-to-Server Architecture</a:t>
            </a:r>
            <a:endParaRPr lang="en-US" dirty="0"/>
          </a:p>
        </p:txBody>
      </p:sp>
      <p:sp>
        <p:nvSpPr>
          <p:cNvPr id="3" name="Rounded Rectangle 2"/>
          <p:cNvSpPr/>
          <p:nvPr/>
        </p:nvSpPr>
        <p:spPr bwMode="auto">
          <a:xfrm>
            <a:off x="5601816" y="1988840"/>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4" name="Straight Arrow Connector 3"/>
          <p:cNvCxnSpPr>
            <a:stCxn id="15" idx="3"/>
          </p:cNvCxnSpPr>
          <p:nvPr/>
        </p:nvCxnSpPr>
        <p:spPr bwMode="auto">
          <a:xfrm>
            <a:off x="4644008" y="2446040"/>
            <a:ext cx="957808"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5" name="Rounded Rectangle 4"/>
          <p:cNvSpPr/>
          <p:nvPr/>
        </p:nvSpPr>
        <p:spPr bwMode="auto">
          <a:xfrm>
            <a:off x="5601816" y="764704"/>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6" name="Straight Arrow Connector 5"/>
          <p:cNvCxnSpPr>
            <a:stCxn id="15" idx="3"/>
            <a:endCxn id="5" idx="1"/>
          </p:cNvCxnSpPr>
          <p:nvPr/>
        </p:nvCxnSpPr>
        <p:spPr bwMode="auto">
          <a:xfrm flipV="1">
            <a:off x="4644008" y="1221904"/>
            <a:ext cx="957808" cy="1224136"/>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7" name="Rounded Rectangle 6"/>
          <p:cNvSpPr/>
          <p:nvPr/>
        </p:nvSpPr>
        <p:spPr bwMode="auto">
          <a:xfrm>
            <a:off x="5580112" y="3501008"/>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8" name="Straight Arrow Connector 7"/>
          <p:cNvCxnSpPr>
            <a:stCxn id="15" idx="3"/>
            <a:endCxn id="7" idx="1"/>
          </p:cNvCxnSpPr>
          <p:nvPr/>
        </p:nvCxnSpPr>
        <p:spPr bwMode="auto">
          <a:xfrm>
            <a:off x="4644008" y="2446040"/>
            <a:ext cx="936104" cy="1512168"/>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9" name="TextBox 8"/>
          <p:cNvSpPr txBox="1"/>
          <p:nvPr/>
        </p:nvSpPr>
        <p:spPr>
          <a:xfrm rot="5400000" flipH="1">
            <a:off x="5940661" y="2867019"/>
            <a:ext cx="368315" cy="584775"/>
          </a:xfrm>
          <a:prstGeom prst="rect">
            <a:avLst/>
          </a:prstGeom>
          <a:noFill/>
        </p:spPr>
        <p:txBody>
          <a:bodyPr wrap="square" rtlCol="0">
            <a:spAutoFit/>
          </a:bodyPr>
          <a:lstStyle/>
          <a:p>
            <a:r>
              <a:rPr lang="en-US" sz="3200" dirty="0" smtClean="0">
                <a:latin typeface="Calibri" panose="020F0502020204030204" pitchFamily="34" charset="0"/>
              </a:rPr>
              <a:t>…</a:t>
            </a:r>
          </a:p>
        </p:txBody>
      </p:sp>
      <p:sp>
        <p:nvSpPr>
          <p:cNvPr id="10" name="Oval 9"/>
          <p:cNvSpPr/>
          <p:nvPr/>
        </p:nvSpPr>
        <p:spPr bwMode="auto">
          <a:xfrm>
            <a:off x="7092280" y="1607096"/>
            <a:ext cx="1584176" cy="648072"/>
          </a:xfrm>
          <a:prstGeom prst="ellips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Resource</a:t>
            </a:r>
          </a:p>
        </p:txBody>
      </p:sp>
      <p:sp>
        <p:nvSpPr>
          <p:cNvPr id="11" name="Oval 10"/>
          <p:cNvSpPr/>
          <p:nvPr/>
        </p:nvSpPr>
        <p:spPr bwMode="auto">
          <a:xfrm>
            <a:off x="7092280" y="2543200"/>
            <a:ext cx="1584176" cy="648072"/>
          </a:xfrm>
          <a:prstGeom prst="ellips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Resource</a:t>
            </a:r>
          </a:p>
        </p:txBody>
      </p:sp>
      <p:cxnSp>
        <p:nvCxnSpPr>
          <p:cNvPr id="12" name="Straight Connector 11"/>
          <p:cNvCxnSpPr>
            <a:stCxn id="3" idx="3"/>
          </p:cNvCxnSpPr>
          <p:nvPr/>
        </p:nvCxnSpPr>
        <p:spPr bwMode="auto">
          <a:xfrm flipV="1">
            <a:off x="6516216" y="1988840"/>
            <a:ext cx="576064" cy="457200"/>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3" name="Straight Connector 12"/>
          <p:cNvCxnSpPr>
            <a:stCxn id="3" idx="3"/>
            <a:endCxn id="11" idx="2"/>
          </p:cNvCxnSpPr>
          <p:nvPr/>
        </p:nvCxnSpPr>
        <p:spPr bwMode="auto">
          <a:xfrm>
            <a:off x="6516216" y="2446040"/>
            <a:ext cx="576064" cy="42119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4" name="Rounded Rectangle 13"/>
          <p:cNvSpPr/>
          <p:nvPr/>
        </p:nvSpPr>
        <p:spPr bwMode="auto">
          <a:xfrm>
            <a:off x="539552" y="1988840"/>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VTN</a:t>
            </a:r>
            <a:endParaRPr lang="en-US" dirty="0">
              <a:solidFill>
                <a:srgbClr val="000000"/>
              </a:solidFill>
              <a:latin typeface="Calibri" panose="020F0502020204030204" pitchFamily="34" charset="0"/>
              <a:ea typeface="ＭＳ Ｐゴシック" charset="-128"/>
            </a:endParaRPr>
          </a:p>
        </p:txBody>
      </p:sp>
      <p:sp>
        <p:nvSpPr>
          <p:cNvPr id="15" name="Rectangle 14"/>
          <p:cNvSpPr/>
          <p:nvPr/>
        </p:nvSpPr>
        <p:spPr bwMode="auto">
          <a:xfrm>
            <a:off x="3729608" y="1988840"/>
            <a:ext cx="914400" cy="9144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External</a:t>
            </a:r>
          </a:p>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XMPP</a:t>
            </a:r>
          </a:p>
          <a:p>
            <a:pPr marL="0" marR="0" indent="0" algn="ctr" defTabSz="914400" rtl="0" eaLnBrk="1" fontAlgn="ctr" latinLnBrk="0" hangingPunct="1">
              <a:lnSpc>
                <a:spcPct val="100000"/>
              </a:lnSpc>
              <a:spcBef>
                <a:spcPct val="0"/>
              </a:spcBef>
              <a:spcAft>
                <a:spcPct val="0"/>
              </a:spcAft>
              <a:buClrTx/>
              <a:buSzTx/>
              <a:buFontTx/>
              <a:buNone/>
              <a:tabLst/>
            </a:pPr>
            <a:r>
              <a:rPr lang="en-US" dirty="0" smtClean="0">
                <a:solidFill>
                  <a:srgbClr val="000000"/>
                </a:solidFill>
                <a:latin typeface="Calibri" panose="020F0502020204030204" pitchFamily="34" charset="0"/>
                <a:ea typeface="ＭＳ Ｐゴシック" charset="-128"/>
              </a:rPr>
              <a:t>Server</a:t>
            </a:r>
            <a:endPar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endParaRPr>
          </a:p>
        </p:txBody>
      </p:sp>
      <p:sp>
        <p:nvSpPr>
          <p:cNvPr id="20" name="Rectangle 19"/>
          <p:cNvSpPr/>
          <p:nvPr/>
        </p:nvSpPr>
        <p:spPr bwMode="auto">
          <a:xfrm>
            <a:off x="2051720" y="1988840"/>
            <a:ext cx="914400" cy="914400"/>
          </a:xfrm>
          <a:prstGeom prst="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XMPP</a:t>
            </a:r>
          </a:p>
          <a:p>
            <a:pPr marL="0" marR="0" indent="0" algn="ctr" defTabSz="914400" rtl="0" eaLnBrk="1" fontAlgn="ctr" latinLnBrk="0" hangingPunct="1">
              <a:lnSpc>
                <a:spcPct val="100000"/>
              </a:lnSpc>
              <a:spcBef>
                <a:spcPct val="0"/>
              </a:spcBef>
              <a:spcAft>
                <a:spcPct val="0"/>
              </a:spcAft>
              <a:buClrTx/>
              <a:buSzTx/>
              <a:buFontTx/>
              <a:buNone/>
              <a:tabLst/>
            </a:pPr>
            <a:r>
              <a:rPr lang="en-US" dirty="0" smtClean="0">
                <a:solidFill>
                  <a:srgbClr val="000000"/>
                </a:solidFill>
                <a:latin typeface="Calibri" panose="020F0502020204030204" pitchFamily="34" charset="0"/>
                <a:ea typeface="ＭＳ Ｐゴシック" charset="-128"/>
              </a:rPr>
              <a:t>Server</a:t>
            </a:r>
            <a:endPar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endParaRPr>
          </a:p>
        </p:txBody>
      </p:sp>
      <p:cxnSp>
        <p:nvCxnSpPr>
          <p:cNvPr id="24" name="Straight Arrow Connector 23"/>
          <p:cNvCxnSpPr>
            <a:stCxn id="14" idx="3"/>
            <a:endCxn id="20" idx="1"/>
          </p:cNvCxnSpPr>
          <p:nvPr/>
        </p:nvCxnSpPr>
        <p:spPr bwMode="auto">
          <a:xfrm>
            <a:off x="1453952" y="2446040"/>
            <a:ext cx="597768"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6" name="Straight Connector 25"/>
          <p:cNvCxnSpPr>
            <a:stCxn id="20" idx="3"/>
            <a:endCxn id="15" idx="1"/>
          </p:cNvCxnSpPr>
          <p:nvPr/>
        </p:nvCxnSpPr>
        <p:spPr bwMode="auto">
          <a:xfrm>
            <a:off x="2966120" y="2446040"/>
            <a:ext cx="763488" cy="0"/>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7" name="Rounded Rectangle 26"/>
          <p:cNvSpPr/>
          <p:nvPr/>
        </p:nvSpPr>
        <p:spPr bwMode="auto">
          <a:xfrm>
            <a:off x="683568" y="4509120"/>
            <a:ext cx="7776864" cy="2016224"/>
          </a:xfrm>
          <a:prstGeom prst="roundRect">
            <a:avLst/>
          </a:prstGeom>
          <a:solidFill>
            <a:schemeClr val="bg1">
              <a:lumMod val="95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8" name="TextBox 27"/>
          <p:cNvSpPr txBox="1"/>
          <p:nvPr/>
        </p:nvSpPr>
        <p:spPr>
          <a:xfrm>
            <a:off x="899592" y="4581128"/>
            <a:ext cx="7488832" cy="1938992"/>
          </a:xfrm>
          <a:prstGeom prst="rect">
            <a:avLst/>
          </a:prstGeom>
          <a:noFill/>
        </p:spPr>
        <p:txBody>
          <a:bodyPr wrap="square" rtlCol="0">
            <a:spAutoFit/>
          </a:bodyPr>
          <a:lstStyle/>
          <a:p>
            <a:pPr marL="285750" indent="-285750">
              <a:buFontTx/>
              <a:buChar char="-"/>
            </a:pPr>
            <a:r>
              <a:rPr lang="en-US" sz="2400" dirty="0" smtClean="0"/>
              <a:t>Scalability advantage</a:t>
            </a:r>
          </a:p>
          <a:p>
            <a:pPr marL="285750" indent="-285750">
              <a:buFontTx/>
              <a:buChar char="-"/>
            </a:pPr>
            <a:r>
              <a:rPr lang="en-US" sz="2400" dirty="0" smtClean="0"/>
              <a:t>External XMPP Server has to be fully trusted, which may not be practically possible</a:t>
            </a:r>
          </a:p>
          <a:p>
            <a:pPr marL="285750" indent="-285750">
              <a:buFontTx/>
              <a:buChar char="-"/>
            </a:pPr>
            <a:r>
              <a:rPr lang="en-US" sz="2400" dirty="0" smtClean="0"/>
              <a:t>Revocation of External XMPP Server may cause service outage for a large number of VENs</a:t>
            </a:r>
          </a:p>
        </p:txBody>
      </p:sp>
      <p:sp>
        <p:nvSpPr>
          <p:cNvPr id="21"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22"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10</a:t>
            </a:fld>
            <a:endParaRPr lang="ja-JP" altLang="en-US" sz="800" dirty="0"/>
          </a:p>
        </p:txBody>
      </p:sp>
      <p:sp>
        <p:nvSpPr>
          <p:cNvPr id="23" name="Rounded Rectangle 22"/>
          <p:cNvSpPr/>
          <p:nvPr/>
        </p:nvSpPr>
        <p:spPr bwMode="auto">
          <a:xfrm>
            <a:off x="226368" y="1833972"/>
            <a:ext cx="3193504" cy="1325434"/>
          </a:xfrm>
          <a:prstGeom prst="roundRect">
            <a:avLst/>
          </a:prstGeom>
          <a:noFill/>
          <a:ln w="28575" cap="flat" cmpd="sng" algn="ctr">
            <a:solidFill>
              <a:srgbClr val="0070C0"/>
            </a:solidFill>
            <a:prstDash val="dash"/>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5" name="TextBox 24"/>
          <p:cNvSpPr txBox="1"/>
          <p:nvPr/>
        </p:nvSpPr>
        <p:spPr>
          <a:xfrm>
            <a:off x="1115616" y="1475492"/>
            <a:ext cx="1274708" cy="369332"/>
          </a:xfrm>
          <a:prstGeom prst="rect">
            <a:avLst/>
          </a:prstGeom>
          <a:noFill/>
        </p:spPr>
        <p:txBody>
          <a:bodyPr wrap="none" rtlCol="0">
            <a:spAutoFit/>
          </a:bodyPr>
          <a:lstStyle/>
          <a:p>
            <a:r>
              <a:rPr lang="en-US" b="1" dirty="0" smtClean="0">
                <a:solidFill>
                  <a:srgbClr val="0070C0"/>
                </a:solidFill>
              </a:rPr>
              <a:t>DR server</a:t>
            </a:r>
            <a:endParaRPr lang="en-US" b="1" dirty="0">
              <a:solidFill>
                <a:srgbClr val="0070C0"/>
              </a:solidFill>
            </a:endParaRPr>
          </a:p>
        </p:txBody>
      </p:sp>
      <p:sp>
        <p:nvSpPr>
          <p:cNvPr id="29" name="Rounded Rectangle 28"/>
          <p:cNvSpPr/>
          <p:nvPr/>
        </p:nvSpPr>
        <p:spPr bwMode="auto">
          <a:xfrm>
            <a:off x="3779912" y="3501008"/>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17" name="Straight Connector 16"/>
          <p:cNvCxnSpPr>
            <a:stCxn id="29" idx="1"/>
            <a:endCxn id="20" idx="2"/>
          </p:cNvCxnSpPr>
          <p:nvPr/>
        </p:nvCxnSpPr>
        <p:spPr bwMode="auto">
          <a:xfrm flipH="1" flipV="1">
            <a:off x="2508920" y="2903240"/>
            <a:ext cx="1270992" cy="1054968"/>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pic>
        <p:nvPicPr>
          <p:cNvPr id="1026" name="Picture 2" descr="C:\Users\Administrator\AppData\Local\Microsoft\Windows\Temporary Internet Files\Content.IE5\VXMT97CD\MC90043612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1156" y="836712"/>
            <a:ext cx="1129076" cy="69316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774859" y="1772816"/>
            <a:ext cx="869149" cy="1323439"/>
          </a:xfrm>
          <a:prstGeom prst="rect">
            <a:avLst/>
          </a:prstGeom>
          <a:noFill/>
        </p:spPr>
        <p:txBody>
          <a:bodyPr wrap="none" rtlCol="0">
            <a:spAutoFit/>
          </a:bodyPr>
          <a:lstStyle/>
          <a:p>
            <a:r>
              <a:rPr lang="en-US" sz="8000" b="1" dirty="0" smtClean="0">
                <a:solidFill>
                  <a:srgbClr val="FF0000"/>
                </a:solidFill>
              </a:rPr>
              <a:t>X</a:t>
            </a:r>
            <a:endParaRPr lang="en-US" sz="8000" b="1" dirty="0">
              <a:solidFill>
                <a:srgbClr val="FF0000"/>
              </a:solidFill>
            </a:endParaRPr>
          </a:p>
        </p:txBody>
      </p:sp>
      <p:sp>
        <p:nvSpPr>
          <p:cNvPr id="30" name="TextBox 29"/>
          <p:cNvSpPr txBox="1"/>
          <p:nvPr/>
        </p:nvSpPr>
        <p:spPr>
          <a:xfrm>
            <a:off x="5647067" y="1772816"/>
            <a:ext cx="869149" cy="1323439"/>
          </a:xfrm>
          <a:prstGeom prst="rect">
            <a:avLst/>
          </a:prstGeom>
          <a:noFill/>
        </p:spPr>
        <p:txBody>
          <a:bodyPr wrap="none" rtlCol="0">
            <a:spAutoFit/>
          </a:bodyPr>
          <a:lstStyle/>
          <a:p>
            <a:r>
              <a:rPr lang="en-US" sz="8000" b="1" dirty="0" smtClean="0">
                <a:solidFill>
                  <a:srgbClr val="FF0000"/>
                </a:solidFill>
              </a:rPr>
              <a:t>X</a:t>
            </a:r>
            <a:endParaRPr lang="en-US" sz="8000" b="1" dirty="0">
              <a:solidFill>
                <a:srgbClr val="FF0000"/>
              </a:solidFill>
            </a:endParaRPr>
          </a:p>
        </p:txBody>
      </p:sp>
      <p:sp>
        <p:nvSpPr>
          <p:cNvPr id="31" name="TextBox 30"/>
          <p:cNvSpPr txBox="1"/>
          <p:nvPr/>
        </p:nvSpPr>
        <p:spPr>
          <a:xfrm>
            <a:off x="5647067" y="3329697"/>
            <a:ext cx="869149" cy="1323439"/>
          </a:xfrm>
          <a:prstGeom prst="rect">
            <a:avLst/>
          </a:prstGeom>
          <a:noFill/>
        </p:spPr>
        <p:txBody>
          <a:bodyPr wrap="none" rtlCol="0">
            <a:spAutoFit/>
          </a:bodyPr>
          <a:lstStyle/>
          <a:p>
            <a:r>
              <a:rPr lang="en-US" sz="8000" b="1" dirty="0" smtClean="0">
                <a:solidFill>
                  <a:srgbClr val="FF0000"/>
                </a:solidFill>
              </a:rPr>
              <a:t>X</a:t>
            </a:r>
            <a:endParaRPr lang="en-US" sz="8000" b="1" dirty="0">
              <a:solidFill>
                <a:srgbClr val="FF0000"/>
              </a:solidFill>
            </a:endParaRPr>
          </a:p>
        </p:txBody>
      </p:sp>
    </p:spTree>
    <p:extLst>
      <p:ext uri="{BB962C8B-B14F-4D97-AF65-F5344CB8AC3E}">
        <p14:creationId xmlns:p14="http://schemas.microsoft.com/office/powerpoint/2010/main" val="1267133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txBox="1">
            <a:spLocks/>
          </p:cNvSpPr>
          <p:nvPr/>
        </p:nvSpPr>
        <p:spPr>
          <a:xfrm>
            <a:off x="177675" y="1124744"/>
            <a:ext cx="8714805" cy="1584176"/>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2"/>
              </a:buBlip>
              <a:defRPr kumimoji="1" sz="2000">
                <a:solidFill>
                  <a:srgbClr val="000000"/>
                </a:solidFill>
                <a:latin typeface="+mn-lt"/>
                <a:ea typeface="+mn-ea"/>
                <a:cs typeface="+mn-cs"/>
              </a:defRPr>
            </a:lvl9pPr>
          </a:lstStyle>
          <a:p>
            <a:r>
              <a:rPr lang="en-US" sz="2800" kern="0" dirty="0" smtClean="0"/>
              <a:t>Discussed representative OpenADR deployment architectures discussed or proposed in vendor community in terms of interoperability, scalability, complexity, and security</a:t>
            </a:r>
            <a:endParaRPr lang="en-US" kern="0" dirty="0" smtClean="0"/>
          </a:p>
          <a:p>
            <a:r>
              <a:rPr lang="en-US" sz="2800" kern="0" dirty="0" smtClean="0"/>
              <a:t>Highlighted potential issues to be considered when utilities and other DR service providers plan OpenADR deployment </a:t>
            </a:r>
          </a:p>
          <a:p>
            <a:pPr lvl="1"/>
            <a:r>
              <a:rPr lang="en-US" kern="0" dirty="0" smtClean="0"/>
              <a:t>Will assist informed decision of ADR providers towards high-performance, future-proof, secure DR services</a:t>
            </a:r>
          </a:p>
          <a:p>
            <a:r>
              <a:rPr lang="en-US" sz="2800" kern="0" dirty="0" smtClean="0"/>
              <a:t> Future work will include experiments for each architecture to provide quantitative evidences.</a:t>
            </a:r>
            <a:endParaRPr lang="en-US" sz="2800" kern="0" dirty="0"/>
          </a:p>
        </p:txBody>
      </p:sp>
      <p:sp>
        <p:nvSpPr>
          <p:cNvPr id="4"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5"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11</a:t>
            </a:fld>
            <a:endParaRPr lang="ja-JP" altLang="en-US" sz="800" dirty="0"/>
          </a:p>
        </p:txBody>
      </p:sp>
    </p:spTree>
    <p:extLst>
      <p:ext uri="{BB962C8B-B14F-4D97-AF65-F5344CB8AC3E}">
        <p14:creationId xmlns:p14="http://schemas.microsoft.com/office/powerpoint/2010/main" val="835436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フッター プレースホルダー 4"/>
          <p:cNvSpPr>
            <a:spLocks noGrp="1"/>
          </p:cNvSpPr>
          <p:nvPr>
            <p:ph type="ftr" sz="quarter" idx="11"/>
          </p:nvPr>
        </p:nvSpPr>
        <p:spPr/>
        <p:txBody>
          <a:bodyPr/>
          <a:lstStyle/>
          <a:p>
            <a:r>
              <a:rPr lang="de-DE" altLang="ja-JP"/>
              <a:t>Copyright 2010 FUJITSU LIMITED</a:t>
            </a:r>
          </a:p>
        </p:txBody>
      </p:sp>
      <p:grpSp>
        <p:nvGrpSpPr>
          <p:cNvPr id="649254" name="Group 38" descr="Message Lockup"/>
          <p:cNvGrpSpPr>
            <a:grpSpLocks/>
          </p:cNvGrpSpPr>
          <p:nvPr/>
        </p:nvGrpSpPr>
        <p:grpSpPr bwMode="auto">
          <a:xfrm>
            <a:off x="0" y="0"/>
            <a:ext cx="9144000" cy="6858000"/>
            <a:chOff x="0" y="0"/>
            <a:chExt cx="5760" cy="4320"/>
          </a:xfrm>
        </p:grpSpPr>
        <p:sp>
          <p:nvSpPr>
            <p:cNvPr id="649220" name="Rectangle 4"/>
            <p:cNvSpPr>
              <a:spLocks noChangeArrowheads="1"/>
            </p:cNvSpPr>
            <p:nvPr/>
          </p:nvSpPr>
          <p:spPr bwMode="gray">
            <a:xfrm>
              <a:off x="0" y="0"/>
              <a:ext cx="5760" cy="4320"/>
            </a:xfrm>
            <a:prstGeom prst="rect">
              <a:avLst/>
            </a:prstGeom>
            <a:solidFill>
              <a:srgbClr val="FFFFFF"/>
            </a:solidFill>
            <a:ln>
              <a:noFill/>
            </a:ln>
            <a:effectLst/>
            <a:extLs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endParaRPr lang="ja-JP" altLang="en-US"/>
            </a:p>
          </p:txBody>
        </p:sp>
        <p:grpSp>
          <p:nvGrpSpPr>
            <p:cNvPr id="649223" name="Group 7"/>
            <p:cNvGrpSpPr>
              <a:grpSpLocks noChangeAspect="1"/>
            </p:cNvGrpSpPr>
            <p:nvPr/>
          </p:nvGrpSpPr>
          <p:grpSpPr bwMode="auto">
            <a:xfrm>
              <a:off x="0" y="0"/>
              <a:ext cx="5760" cy="4320"/>
              <a:chOff x="0" y="0"/>
              <a:chExt cx="5760" cy="4320"/>
            </a:xfrm>
          </p:grpSpPr>
          <p:sp>
            <p:nvSpPr>
              <p:cNvPr id="649222" name="AutoShape 6"/>
              <p:cNvSpPr>
                <a:spLocks noChangeAspect="1" noChangeArrowheads="1" noTextEdit="1"/>
              </p:cNvSpPr>
              <p:nvPr/>
            </p:nvSpPr>
            <p:spPr bwMode="gray">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49224" name="Freeform 8"/>
              <p:cNvSpPr>
                <a:spLocks/>
              </p:cNvSpPr>
              <p:nvPr/>
            </p:nvSpPr>
            <p:spPr bwMode="gray">
              <a:xfrm>
                <a:off x="1217" y="2598"/>
                <a:ext cx="97" cy="159"/>
              </a:xfrm>
              <a:custGeom>
                <a:avLst/>
                <a:gdLst>
                  <a:gd name="T0" fmla="*/ 0 w 484"/>
                  <a:gd name="T1" fmla="*/ 764 h 795"/>
                  <a:gd name="T2" fmla="*/ 0 w 484"/>
                  <a:gd name="T3" fmla="*/ 672 h 795"/>
                  <a:gd name="T4" fmla="*/ 186 w 484"/>
                  <a:gd name="T5" fmla="*/ 715 h 795"/>
                  <a:gd name="T6" fmla="*/ 371 w 484"/>
                  <a:gd name="T7" fmla="*/ 593 h 795"/>
                  <a:gd name="T8" fmla="*/ 339 w 484"/>
                  <a:gd name="T9" fmla="*/ 515 h 795"/>
                  <a:gd name="T10" fmla="*/ 284 w 484"/>
                  <a:gd name="T11" fmla="*/ 472 h 795"/>
                  <a:gd name="T12" fmla="*/ 212 w 484"/>
                  <a:gd name="T13" fmla="*/ 436 h 795"/>
                  <a:gd name="T14" fmla="*/ 65 w 484"/>
                  <a:gd name="T15" fmla="*/ 337 h 795"/>
                  <a:gd name="T16" fmla="*/ 13 w 484"/>
                  <a:gd name="T17" fmla="*/ 199 h 795"/>
                  <a:gd name="T18" fmla="*/ 94 w 484"/>
                  <a:gd name="T19" fmla="*/ 43 h 795"/>
                  <a:gd name="T20" fmla="*/ 269 w 484"/>
                  <a:gd name="T21" fmla="*/ 0 h 795"/>
                  <a:gd name="T22" fmla="*/ 430 w 484"/>
                  <a:gd name="T23" fmla="*/ 26 h 795"/>
                  <a:gd name="T24" fmla="*/ 430 w 484"/>
                  <a:gd name="T25" fmla="*/ 111 h 795"/>
                  <a:gd name="T26" fmla="*/ 274 w 484"/>
                  <a:gd name="T27" fmla="*/ 78 h 795"/>
                  <a:gd name="T28" fmla="*/ 169 w 484"/>
                  <a:gd name="T29" fmla="*/ 103 h 795"/>
                  <a:gd name="T30" fmla="*/ 126 w 484"/>
                  <a:gd name="T31" fmla="*/ 186 h 795"/>
                  <a:gd name="T32" fmla="*/ 156 w 484"/>
                  <a:gd name="T33" fmla="*/ 264 h 795"/>
                  <a:gd name="T34" fmla="*/ 286 w 484"/>
                  <a:gd name="T35" fmla="*/ 345 h 795"/>
                  <a:gd name="T36" fmla="*/ 391 w 484"/>
                  <a:gd name="T37" fmla="*/ 406 h 795"/>
                  <a:gd name="T38" fmla="*/ 464 w 484"/>
                  <a:gd name="T39" fmla="*/ 486 h 795"/>
                  <a:gd name="T40" fmla="*/ 484 w 484"/>
                  <a:gd name="T41" fmla="*/ 581 h 795"/>
                  <a:gd name="T42" fmla="*/ 193 w 484"/>
                  <a:gd name="T43" fmla="*/ 795 h 795"/>
                  <a:gd name="T44" fmla="*/ 0 w 484"/>
                  <a:gd name="T45" fmla="*/ 76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4" h="795">
                    <a:moveTo>
                      <a:pt x="0" y="764"/>
                    </a:moveTo>
                    <a:cubicBezTo>
                      <a:pt x="0" y="672"/>
                      <a:pt x="0" y="672"/>
                      <a:pt x="0" y="672"/>
                    </a:cubicBezTo>
                    <a:cubicBezTo>
                      <a:pt x="50" y="700"/>
                      <a:pt x="113" y="715"/>
                      <a:pt x="186" y="715"/>
                    </a:cubicBezTo>
                    <a:cubicBezTo>
                      <a:pt x="309" y="715"/>
                      <a:pt x="371" y="674"/>
                      <a:pt x="371" y="593"/>
                    </a:cubicBezTo>
                    <a:cubicBezTo>
                      <a:pt x="371" y="562"/>
                      <a:pt x="361" y="536"/>
                      <a:pt x="339" y="515"/>
                    </a:cubicBezTo>
                    <a:cubicBezTo>
                      <a:pt x="323" y="498"/>
                      <a:pt x="305" y="484"/>
                      <a:pt x="284" y="472"/>
                    </a:cubicBezTo>
                    <a:cubicBezTo>
                      <a:pt x="265" y="462"/>
                      <a:pt x="241" y="450"/>
                      <a:pt x="212" y="436"/>
                    </a:cubicBezTo>
                    <a:cubicBezTo>
                      <a:pt x="142" y="402"/>
                      <a:pt x="93" y="369"/>
                      <a:pt x="65" y="337"/>
                    </a:cubicBezTo>
                    <a:cubicBezTo>
                      <a:pt x="30" y="299"/>
                      <a:pt x="13" y="253"/>
                      <a:pt x="13" y="199"/>
                    </a:cubicBezTo>
                    <a:cubicBezTo>
                      <a:pt x="13" y="129"/>
                      <a:pt x="40" y="77"/>
                      <a:pt x="94" y="43"/>
                    </a:cubicBezTo>
                    <a:cubicBezTo>
                      <a:pt x="140" y="14"/>
                      <a:pt x="198" y="0"/>
                      <a:pt x="269" y="0"/>
                    </a:cubicBezTo>
                    <a:cubicBezTo>
                      <a:pt x="318" y="0"/>
                      <a:pt x="372" y="8"/>
                      <a:pt x="430" y="26"/>
                    </a:cubicBezTo>
                    <a:cubicBezTo>
                      <a:pt x="430" y="111"/>
                      <a:pt x="430" y="111"/>
                      <a:pt x="430" y="111"/>
                    </a:cubicBezTo>
                    <a:cubicBezTo>
                      <a:pt x="381" y="89"/>
                      <a:pt x="329" y="78"/>
                      <a:pt x="274" y="78"/>
                    </a:cubicBezTo>
                    <a:cubicBezTo>
                      <a:pt x="232" y="78"/>
                      <a:pt x="197" y="86"/>
                      <a:pt x="169" y="103"/>
                    </a:cubicBezTo>
                    <a:cubicBezTo>
                      <a:pt x="141" y="120"/>
                      <a:pt x="126" y="148"/>
                      <a:pt x="126" y="186"/>
                    </a:cubicBezTo>
                    <a:cubicBezTo>
                      <a:pt x="126" y="218"/>
                      <a:pt x="136" y="244"/>
                      <a:pt x="156" y="264"/>
                    </a:cubicBezTo>
                    <a:cubicBezTo>
                      <a:pt x="176" y="285"/>
                      <a:pt x="219" y="312"/>
                      <a:pt x="286" y="345"/>
                    </a:cubicBezTo>
                    <a:cubicBezTo>
                      <a:pt x="338" y="372"/>
                      <a:pt x="374" y="392"/>
                      <a:pt x="391" y="406"/>
                    </a:cubicBezTo>
                    <a:cubicBezTo>
                      <a:pt x="426" y="430"/>
                      <a:pt x="450" y="457"/>
                      <a:pt x="464" y="486"/>
                    </a:cubicBezTo>
                    <a:cubicBezTo>
                      <a:pt x="478" y="512"/>
                      <a:pt x="484" y="544"/>
                      <a:pt x="484" y="581"/>
                    </a:cubicBezTo>
                    <a:cubicBezTo>
                      <a:pt x="484" y="724"/>
                      <a:pt x="387" y="795"/>
                      <a:pt x="193" y="795"/>
                    </a:cubicBezTo>
                    <a:cubicBezTo>
                      <a:pt x="114" y="795"/>
                      <a:pt x="50" y="785"/>
                      <a:pt x="0" y="76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25" name="Freeform 9"/>
              <p:cNvSpPr>
                <a:spLocks/>
              </p:cNvSpPr>
              <p:nvPr/>
            </p:nvSpPr>
            <p:spPr bwMode="gray">
              <a:xfrm>
                <a:off x="1349" y="2526"/>
                <a:ext cx="115" cy="227"/>
              </a:xfrm>
              <a:custGeom>
                <a:avLst/>
                <a:gdLst>
                  <a:gd name="T0" fmla="*/ 0 w 572"/>
                  <a:gd name="T1" fmla="*/ 1136 h 1136"/>
                  <a:gd name="T2" fmla="*/ 0 w 572"/>
                  <a:gd name="T3" fmla="*/ 0 h 1136"/>
                  <a:gd name="T4" fmla="*/ 129 w 572"/>
                  <a:gd name="T5" fmla="*/ 0 h 1136"/>
                  <a:gd name="T6" fmla="*/ 129 w 572"/>
                  <a:gd name="T7" fmla="*/ 400 h 1136"/>
                  <a:gd name="T8" fmla="*/ 319 w 572"/>
                  <a:gd name="T9" fmla="*/ 361 h 1136"/>
                  <a:gd name="T10" fmla="*/ 549 w 572"/>
                  <a:gd name="T11" fmla="*/ 479 h 1136"/>
                  <a:gd name="T12" fmla="*/ 572 w 572"/>
                  <a:gd name="T13" fmla="*/ 673 h 1136"/>
                  <a:gd name="T14" fmla="*/ 572 w 572"/>
                  <a:gd name="T15" fmla="*/ 1136 h 1136"/>
                  <a:gd name="T16" fmla="*/ 443 w 572"/>
                  <a:gd name="T17" fmla="*/ 1136 h 1136"/>
                  <a:gd name="T18" fmla="*/ 443 w 572"/>
                  <a:gd name="T19" fmla="*/ 653 h 1136"/>
                  <a:gd name="T20" fmla="*/ 420 w 572"/>
                  <a:gd name="T21" fmla="*/ 499 h 1136"/>
                  <a:gd name="T22" fmla="*/ 307 w 572"/>
                  <a:gd name="T23" fmla="*/ 439 h 1136"/>
                  <a:gd name="T24" fmla="*/ 129 w 572"/>
                  <a:gd name="T25" fmla="*/ 485 h 1136"/>
                  <a:gd name="T26" fmla="*/ 129 w 572"/>
                  <a:gd name="T27" fmla="*/ 1136 h 1136"/>
                  <a:gd name="T28" fmla="*/ 0 w 572"/>
                  <a:gd name="T29" fmla="*/ 1136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60"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7" y="439"/>
                    </a:cubicBezTo>
                    <a:cubicBezTo>
                      <a:pt x="256" y="439"/>
                      <a:pt x="196" y="454"/>
                      <a:pt x="129" y="485"/>
                    </a:cubicBezTo>
                    <a:cubicBezTo>
                      <a:pt x="129" y="1136"/>
                      <a:pt x="129" y="1136"/>
                      <a:pt x="129" y="1136"/>
                    </a:cubicBezTo>
                    <a:lnTo>
                      <a:pt x="0" y="1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26" name="Freeform 10"/>
              <p:cNvSpPr>
                <a:spLocks noEditPoints="1"/>
              </p:cNvSpPr>
              <p:nvPr/>
            </p:nvSpPr>
            <p:spPr bwMode="gray">
              <a:xfrm>
                <a:off x="1499" y="2598"/>
                <a:ext cx="117" cy="159"/>
              </a:xfrm>
              <a:custGeom>
                <a:avLst/>
                <a:gdLst>
                  <a:gd name="T0" fmla="*/ 456 w 585"/>
                  <a:gd name="T1" fmla="*/ 298 h 795"/>
                  <a:gd name="T2" fmla="*/ 456 w 585"/>
                  <a:gd name="T3" fmla="*/ 259 h 795"/>
                  <a:gd name="T4" fmla="*/ 432 w 585"/>
                  <a:gd name="T5" fmla="*/ 144 h 795"/>
                  <a:gd name="T6" fmla="*/ 283 w 585"/>
                  <a:gd name="T7" fmla="*/ 81 h 795"/>
                  <a:gd name="T8" fmla="*/ 73 w 585"/>
                  <a:gd name="T9" fmla="*/ 123 h 795"/>
                  <a:gd name="T10" fmla="*/ 73 w 585"/>
                  <a:gd name="T11" fmla="*/ 33 h 795"/>
                  <a:gd name="T12" fmla="*/ 296 w 585"/>
                  <a:gd name="T13" fmla="*/ 0 h 795"/>
                  <a:gd name="T14" fmla="*/ 539 w 585"/>
                  <a:gd name="T15" fmla="*/ 80 h 795"/>
                  <a:gd name="T16" fmla="*/ 582 w 585"/>
                  <a:gd name="T17" fmla="*/ 209 h 795"/>
                  <a:gd name="T18" fmla="*/ 585 w 585"/>
                  <a:gd name="T19" fmla="*/ 303 h 795"/>
                  <a:gd name="T20" fmla="*/ 585 w 585"/>
                  <a:gd name="T21" fmla="*/ 760 h 795"/>
                  <a:gd name="T22" fmla="*/ 305 w 585"/>
                  <a:gd name="T23" fmla="*/ 795 h 795"/>
                  <a:gd name="T24" fmla="*/ 86 w 585"/>
                  <a:gd name="T25" fmla="*/ 752 h 795"/>
                  <a:gd name="T26" fmla="*/ 0 w 585"/>
                  <a:gd name="T27" fmla="*/ 583 h 795"/>
                  <a:gd name="T28" fmla="*/ 99 w 585"/>
                  <a:gd name="T29" fmla="*/ 380 h 795"/>
                  <a:gd name="T30" fmla="*/ 350 w 585"/>
                  <a:gd name="T31" fmla="*/ 310 h 795"/>
                  <a:gd name="T32" fmla="*/ 456 w 585"/>
                  <a:gd name="T33" fmla="*/ 298 h 795"/>
                  <a:gd name="T34" fmla="*/ 456 w 585"/>
                  <a:gd name="T35" fmla="*/ 372 h 795"/>
                  <a:gd name="T36" fmla="*/ 278 w 585"/>
                  <a:gd name="T37" fmla="*/ 399 h 795"/>
                  <a:gd name="T38" fmla="*/ 132 w 585"/>
                  <a:gd name="T39" fmla="*/ 570 h 795"/>
                  <a:gd name="T40" fmla="*/ 175 w 585"/>
                  <a:gd name="T41" fmla="*/ 679 h 795"/>
                  <a:gd name="T42" fmla="*/ 325 w 585"/>
                  <a:gd name="T43" fmla="*/ 718 h 795"/>
                  <a:gd name="T44" fmla="*/ 456 w 585"/>
                  <a:gd name="T45" fmla="*/ 700 h 795"/>
                  <a:gd name="T46" fmla="*/ 456 w 585"/>
                  <a:gd name="T47" fmla="*/ 37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 h="795">
                    <a:moveTo>
                      <a:pt x="456" y="298"/>
                    </a:moveTo>
                    <a:cubicBezTo>
                      <a:pt x="456" y="259"/>
                      <a:pt x="456" y="259"/>
                      <a:pt x="456" y="259"/>
                    </a:cubicBezTo>
                    <a:cubicBezTo>
                      <a:pt x="456" y="209"/>
                      <a:pt x="448" y="171"/>
                      <a:pt x="432" y="144"/>
                    </a:cubicBezTo>
                    <a:cubicBezTo>
                      <a:pt x="409" y="102"/>
                      <a:pt x="359" y="81"/>
                      <a:pt x="283" y="81"/>
                    </a:cubicBezTo>
                    <a:cubicBezTo>
                      <a:pt x="214" y="81"/>
                      <a:pt x="144" y="95"/>
                      <a:pt x="73" y="123"/>
                    </a:cubicBezTo>
                    <a:cubicBezTo>
                      <a:pt x="73" y="33"/>
                      <a:pt x="73" y="33"/>
                      <a:pt x="73" y="33"/>
                    </a:cubicBezTo>
                    <a:cubicBezTo>
                      <a:pt x="145" y="11"/>
                      <a:pt x="219" y="0"/>
                      <a:pt x="296" y="0"/>
                    </a:cubicBezTo>
                    <a:cubicBezTo>
                      <a:pt x="414" y="0"/>
                      <a:pt x="495" y="27"/>
                      <a:pt x="539" y="80"/>
                    </a:cubicBezTo>
                    <a:cubicBezTo>
                      <a:pt x="562" y="109"/>
                      <a:pt x="577" y="152"/>
                      <a:pt x="582" y="209"/>
                    </a:cubicBezTo>
                    <a:cubicBezTo>
                      <a:pt x="584" y="230"/>
                      <a:pt x="585" y="261"/>
                      <a:pt x="585" y="303"/>
                    </a:cubicBezTo>
                    <a:cubicBezTo>
                      <a:pt x="585" y="760"/>
                      <a:pt x="585" y="760"/>
                      <a:pt x="585" y="760"/>
                    </a:cubicBezTo>
                    <a:cubicBezTo>
                      <a:pt x="497" y="783"/>
                      <a:pt x="404" y="795"/>
                      <a:pt x="305" y="795"/>
                    </a:cubicBezTo>
                    <a:cubicBezTo>
                      <a:pt x="211" y="795"/>
                      <a:pt x="138" y="781"/>
                      <a:pt x="86" y="752"/>
                    </a:cubicBezTo>
                    <a:cubicBezTo>
                      <a:pt x="29" y="719"/>
                      <a:pt x="0" y="663"/>
                      <a:pt x="0" y="583"/>
                    </a:cubicBezTo>
                    <a:cubicBezTo>
                      <a:pt x="0" y="491"/>
                      <a:pt x="33" y="423"/>
                      <a:pt x="99" y="380"/>
                    </a:cubicBezTo>
                    <a:cubicBezTo>
                      <a:pt x="149" y="347"/>
                      <a:pt x="233" y="324"/>
                      <a:pt x="350" y="310"/>
                    </a:cubicBezTo>
                    <a:cubicBezTo>
                      <a:pt x="372" y="307"/>
                      <a:pt x="407" y="303"/>
                      <a:pt x="456" y="298"/>
                    </a:cubicBezTo>
                    <a:moveTo>
                      <a:pt x="456" y="372"/>
                    </a:moveTo>
                    <a:cubicBezTo>
                      <a:pt x="378" y="379"/>
                      <a:pt x="318" y="389"/>
                      <a:pt x="278" y="399"/>
                    </a:cubicBezTo>
                    <a:cubicBezTo>
                      <a:pt x="180" y="423"/>
                      <a:pt x="132" y="480"/>
                      <a:pt x="132" y="570"/>
                    </a:cubicBezTo>
                    <a:cubicBezTo>
                      <a:pt x="132" y="619"/>
                      <a:pt x="146" y="655"/>
                      <a:pt x="175" y="679"/>
                    </a:cubicBezTo>
                    <a:cubicBezTo>
                      <a:pt x="206" y="705"/>
                      <a:pt x="256" y="718"/>
                      <a:pt x="325" y="718"/>
                    </a:cubicBezTo>
                    <a:cubicBezTo>
                      <a:pt x="372" y="718"/>
                      <a:pt x="415" y="711"/>
                      <a:pt x="456" y="700"/>
                    </a:cubicBezTo>
                    <a:lnTo>
                      <a:pt x="456"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27" name="Freeform 11"/>
              <p:cNvSpPr>
                <a:spLocks noEditPoints="1"/>
              </p:cNvSpPr>
              <p:nvPr/>
            </p:nvSpPr>
            <p:spPr bwMode="gray">
              <a:xfrm>
                <a:off x="1662" y="2598"/>
                <a:ext cx="119" cy="227"/>
              </a:xfrm>
              <a:custGeom>
                <a:avLst/>
                <a:gdLst>
                  <a:gd name="T0" fmla="*/ 129 w 592"/>
                  <a:gd name="T1" fmla="*/ 742 h 1136"/>
                  <a:gd name="T2" fmla="*/ 129 w 592"/>
                  <a:gd name="T3" fmla="*/ 1136 h 1136"/>
                  <a:gd name="T4" fmla="*/ 0 w 592"/>
                  <a:gd name="T5" fmla="*/ 1136 h 1136"/>
                  <a:gd name="T6" fmla="*/ 0 w 592"/>
                  <a:gd name="T7" fmla="*/ 30 h 1136"/>
                  <a:gd name="T8" fmla="*/ 260 w 592"/>
                  <a:gd name="T9" fmla="*/ 0 h 1136"/>
                  <a:gd name="T10" fmla="*/ 528 w 592"/>
                  <a:gd name="T11" fmla="*/ 118 h 1136"/>
                  <a:gd name="T12" fmla="*/ 592 w 592"/>
                  <a:gd name="T13" fmla="*/ 396 h 1136"/>
                  <a:gd name="T14" fmla="*/ 511 w 592"/>
                  <a:gd name="T15" fmla="*/ 691 h 1136"/>
                  <a:gd name="T16" fmla="*/ 287 w 592"/>
                  <a:gd name="T17" fmla="*/ 795 h 1136"/>
                  <a:gd name="T18" fmla="*/ 180 w 592"/>
                  <a:gd name="T19" fmla="*/ 775 h 1136"/>
                  <a:gd name="T20" fmla="*/ 129 w 592"/>
                  <a:gd name="T21" fmla="*/ 742 h 1136"/>
                  <a:gd name="T22" fmla="*/ 129 w 592"/>
                  <a:gd name="T23" fmla="*/ 653 h 1136"/>
                  <a:gd name="T24" fmla="*/ 272 w 592"/>
                  <a:gd name="T25" fmla="*/ 718 h 1136"/>
                  <a:gd name="T26" fmla="*/ 418 w 592"/>
                  <a:gd name="T27" fmla="*/ 618 h 1136"/>
                  <a:gd name="T28" fmla="*/ 461 w 592"/>
                  <a:gd name="T29" fmla="*/ 395 h 1136"/>
                  <a:gd name="T30" fmla="*/ 403 w 592"/>
                  <a:gd name="T31" fmla="*/ 147 h 1136"/>
                  <a:gd name="T32" fmla="*/ 241 w 592"/>
                  <a:gd name="T33" fmla="*/ 78 h 1136"/>
                  <a:gd name="T34" fmla="*/ 129 w 592"/>
                  <a:gd name="T35" fmla="*/ 87 h 1136"/>
                  <a:gd name="T36" fmla="*/ 129 w 592"/>
                  <a:gd name="T37" fmla="*/ 653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2" h="1136">
                    <a:moveTo>
                      <a:pt x="129" y="742"/>
                    </a:moveTo>
                    <a:cubicBezTo>
                      <a:pt x="129" y="1136"/>
                      <a:pt x="129" y="1136"/>
                      <a:pt x="129" y="1136"/>
                    </a:cubicBezTo>
                    <a:cubicBezTo>
                      <a:pt x="0" y="1136"/>
                      <a:pt x="0" y="1136"/>
                      <a:pt x="0" y="1136"/>
                    </a:cubicBezTo>
                    <a:cubicBezTo>
                      <a:pt x="0" y="30"/>
                      <a:pt x="0" y="30"/>
                      <a:pt x="0" y="30"/>
                    </a:cubicBezTo>
                    <a:cubicBezTo>
                      <a:pt x="89" y="10"/>
                      <a:pt x="175" y="0"/>
                      <a:pt x="260" y="0"/>
                    </a:cubicBezTo>
                    <a:cubicBezTo>
                      <a:pt x="391" y="0"/>
                      <a:pt x="480" y="39"/>
                      <a:pt x="528" y="118"/>
                    </a:cubicBezTo>
                    <a:cubicBezTo>
                      <a:pt x="571" y="188"/>
                      <a:pt x="592" y="281"/>
                      <a:pt x="592" y="396"/>
                    </a:cubicBezTo>
                    <a:cubicBezTo>
                      <a:pt x="592" y="518"/>
                      <a:pt x="565" y="616"/>
                      <a:pt x="511" y="691"/>
                    </a:cubicBezTo>
                    <a:cubicBezTo>
                      <a:pt x="460" y="761"/>
                      <a:pt x="385" y="795"/>
                      <a:pt x="287" y="795"/>
                    </a:cubicBezTo>
                    <a:cubicBezTo>
                      <a:pt x="245" y="795"/>
                      <a:pt x="209" y="789"/>
                      <a:pt x="180" y="775"/>
                    </a:cubicBezTo>
                    <a:cubicBezTo>
                      <a:pt x="166" y="769"/>
                      <a:pt x="149" y="758"/>
                      <a:pt x="129" y="742"/>
                    </a:cubicBezTo>
                    <a:moveTo>
                      <a:pt x="129" y="653"/>
                    </a:moveTo>
                    <a:cubicBezTo>
                      <a:pt x="172" y="696"/>
                      <a:pt x="220" y="718"/>
                      <a:pt x="272" y="718"/>
                    </a:cubicBezTo>
                    <a:cubicBezTo>
                      <a:pt x="338" y="718"/>
                      <a:pt x="387" y="684"/>
                      <a:pt x="418" y="618"/>
                    </a:cubicBezTo>
                    <a:cubicBezTo>
                      <a:pt x="447" y="557"/>
                      <a:pt x="461" y="483"/>
                      <a:pt x="461" y="395"/>
                    </a:cubicBezTo>
                    <a:cubicBezTo>
                      <a:pt x="461" y="284"/>
                      <a:pt x="442" y="202"/>
                      <a:pt x="403" y="147"/>
                    </a:cubicBezTo>
                    <a:cubicBezTo>
                      <a:pt x="372" y="101"/>
                      <a:pt x="318" y="78"/>
                      <a:pt x="241" y="78"/>
                    </a:cubicBezTo>
                    <a:cubicBezTo>
                      <a:pt x="207" y="78"/>
                      <a:pt x="170" y="81"/>
                      <a:pt x="129" y="87"/>
                    </a:cubicBezTo>
                    <a:lnTo>
                      <a:pt x="129" y="6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28" name="Freeform 12"/>
              <p:cNvSpPr>
                <a:spLocks noEditPoints="1"/>
              </p:cNvSpPr>
              <p:nvPr/>
            </p:nvSpPr>
            <p:spPr bwMode="gray">
              <a:xfrm>
                <a:off x="1816" y="2547"/>
                <a:ext cx="32" cy="206"/>
              </a:xfrm>
              <a:custGeom>
                <a:avLst/>
                <a:gdLst>
                  <a:gd name="T0" fmla="*/ 78 w 157"/>
                  <a:gd name="T1" fmla="*/ 0 h 1031"/>
                  <a:gd name="T2" fmla="*/ 137 w 157"/>
                  <a:gd name="T3" fmla="*/ 26 h 1031"/>
                  <a:gd name="T4" fmla="*/ 157 w 157"/>
                  <a:gd name="T5" fmla="*/ 79 h 1031"/>
                  <a:gd name="T6" fmla="*/ 131 w 157"/>
                  <a:gd name="T7" fmla="*/ 139 h 1031"/>
                  <a:gd name="T8" fmla="*/ 78 w 157"/>
                  <a:gd name="T9" fmla="*/ 159 h 1031"/>
                  <a:gd name="T10" fmla="*/ 20 w 157"/>
                  <a:gd name="T11" fmla="*/ 133 h 1031"/>
                  <a:gd name="T12" fmla="*/ 0 w 157"/>
                  <a:gd name="T13" fmla="*/ 78 h 1031"/>
                  <a:gd name="T14" fmla="*/ 25 w 157"/>
                  <a:gd name="T15" fmla="*/ 20 h 1031"/>
                  <a:gd name="T16" fmla="*/ 78 w 157"/>
                  <a:gd name="T17" fmla="*/ 0 h 1031"/>
                  <a:gd name="T18" fmla="*/ 15 w 157"/>
                  <a:gd name="T19" fmla="*/ 277 h 1031"/>
                  <a:gd name="T20" fmla="*/ 144 w 157"/>
                  <a:gd name="T21" fmla="*/ 277 h 1031"/>
                  <a:gd name="T22" fmla="*/ 144 w 157"/>
                  <a:gd name="T23" fmla="*/ 1031 h 1031"/>
                  <a:gd name="T24" fmla="*/ 15 w 157"/>
                  <a:gd name="T25" fmla="*/ 1031 h 1031"/>
                  <a:gd name="T26" fmla="*/ 15 w 157"/>
                  <a:gd name="T27" fmla="*/ 277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031">
                    <a:moveTo>
                      <a:pt x="78" y="0"/>
                    </a:moveTo>
                    <a:cubicBezTo>
                      <a:pt x="102" y="0"/>
                      <a:pt x="121" y="9"/>
                      <a:pt x="137" y="26"/>
                    </a:cubicBezTo>
                    <a:cubicBezTo>
                      <a:pt x="150" y="42"/>
                      <a:pt x="157" y="59"/>
                      <a:pt x="157" y="79"/>
                    </a:cubicBezTo>
                    <a:cubicBezTo>
                      <a:pt x="157" y="103"/>
                      <a:pt x="148" y="123"/>
                      <a:pt x="131" y="139"/>
                    </a:cubicBezTo>
                    <a:cubicBezTo>
                      <a:pt x="116" y="152"/>
                      <a:pt x="99" y="159"/>
                      <a:pt x="78" y="159"/>
                    </a:cubicBezTo>
                    <a:cubicBezTo>
                      <a:pt x="54" y="159"/>
                      <a:pt x="35" y="150"/>
                      <a:pt x="20" y="133"/>
                    </a:cubicBezTo>
                    <a:cubicBezTo>
                      <a:pt x="6" y="118"/>
                      <a:pt x="0" y="99"/>
                      <a:pt x="0" y="78"/>
                    </a:cubicBezTo>
                    <a:cubicBezTo>
                      <a:pt x="0" y="56"/>
                      <a:pt x="8" y="37"/>
                      <a:pt x="25" y="20"/>
                    </a:cubicBezTo>
                    <a:cubicBezTo>
                      <a:pt x="40" y="7"/>
                      <a:pt x="58" y="0"/>
                      <a:pt x="78" y="0"/>
                    </a:cubicBezTo>
                    <a:moveTo>
                      <a:pt x="15" y="277"/>
                    </a:moveTo>
                    <a:cubicBezTo>
                      <a:pt x="144" y="277"/>
                      <a:pt x="144" y="277"/>
                      <a:pt x="144" y="277"/>
                    </a:cubicBezTo>
                    <a:cubicBezTo>
                      <a:pt x="144" y="1031"/>
                      <a:pt x="144" y="1031"/>
                      <a:pt x="144" y="1031"/>
                    </a:cubicBezTo>
                    <a:cubicBezTo>
                      <a:pt x="15" y="1031"/>
                      <a:pt x="15" y="1031"/>
                      <a:pt x="15" y="1031"/>
                    </a:cubicBezTo>
                    <a:lnTo>
                      <a:pt x="15"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29" name="Freeform 13"/>
              <p:cNvSpPr>
                <a:spLocks/>
              </p:cNvSpPr>
              <p:nvPr/>
            </p:nvSpPr>
            <p:spPr bwMode="gray">
              <a:xfrm>
                <a:off x="1894" y="2598"/>
                <a:ext cx="114" cy="155"/>
              </a:xfrm>
              <a:custGeom>
                <a:avLst/>
                <a:gdLst>
                  <a:gd name="T0" fmla="*/ 0 w 573"/>
                  <a:gd name="T1" fmla="*/ 775 h 775"/>
                  <a:gd name="T2" fmla="*/ 0 w 573"/>
                  <a:gd name="T3" fmla="*/ 30 h 775"/>
                  <a:gd name="T4" fmla="*/ 302 w 573"/>
                  <a:gd name="T5" fmla="*/ 0 h 775"/>
                  <a:gd name="T6" fmla="*/ 550 w 573"/>
                  <a:gd name="T7" fmla="*/ 119 h 775"/>
                  <a:gd name="T8" fmla="*/ 573 w 573"/>
                  <a:gd name="T9" fmla="*/ 312 h 775"/>
                  <a:gd name="T10" fmla="*/ 573 w 573"/>
                  <a:gd name="T11" fmla="*/ 775 h 775"/>
                  <a:gd name="T12" fmla="*/ 444 w 573"/>
                  <a:gd name="T13" fmla="*/ 775 h 775"/>
                  <a:gd name="T14" fmla="*/ 444 w 573"/>
                  <a:gd name="T15" fmla="*/ 320 h 775"/>
                  <a:gd name="T16" fmla="*/ 421 w 573"/>
                  <a:gd name="T17" fmla="*/ 140 h 775"/>
                  <a:gd name="T18" fmla="*/ 290 w 573"/>
                  <a:gd name="T19" fmla="*/ 78 h 775"/>
                  <a:gd name="T20" fmla="*/ 130 w 573"/>
                  <a:gd name="T21" fmla="*/ 94 h 775"/>
                  <a:gd name="T22" fmla="*/ 130 w 573"/>
                  <a:gd name="T23" fmla="*/ 775 h 775"/>
                  <a:gd name="T24" fmla="*/ 0 w 573"/>
                  <a:gd name="T25" fmla="*/ 77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3" h="775">
                    <a:moveTo>
                      <a:pt x="0" y="775"/>
                    </a:moveTo>
                    <a:cubicBezTo>
                      <a:pt x="0" y="30"/>
                      <a:pt x="0" y="30"/>
                      <a:pt x="0" y="30"/>
                    </a:cubicBezTo>
                    <a:cubicBezTo>
                      <a:pt x="120" y="10"/>
                      <a:pt x="220" y="0"/>
                      <a:pt x="302" y="0"/>
                    </a:cubicBezTo>
                    <a:cubicBezTo>
                      <a:pt x="434" y="0"/>
                      <a:pt x="516" y="39"/>
                      <a:pt x="550" y="119"/>
                    </a:cubicBezTo>
                    <a:cubicBezTo>
                      <a:pt x="565" y="155"/>
                      <a:pt x="573" y="220"/>
                      <a:pt x="573" y="312"/>
                    </a:cubicBezTo>
                    <a:cubicBezTo>
                      <a:pt x="573" y="775"/>
                      <a:pt x="573" y="775"/>
                      <a:pt x="573" y="775"/>
                    </a:cubicBezTo>
                    <a:cubicBezTo>
                      <a:pt x="444" y="775"/>
                      <a:pt x="444" y="775"/>
                      <a:pt x="444" y="775"/>
                    </a:cubicBezTo>
                    <a:cubicBezTo>
                      <a:pt x="444" y="320"/>
                      <a:pt x="444" y="320"/>
                      <a:pt x="444" y="320"/>
                    </a:cubicBezTo>
                    <a:cubicBezTo>
                      <a:pt x="444" y="230"/>
                      <a:pt x="436" y="171"/>
                      <a:pt x="421" y="140"/>
                    </a:cubicBezTo>
                    <a:cubicBezTo>
                      <a:pt x="400" y="99"/>
                      <a:pt x="356" y="78"/>
                      <a:pt x="290" y="78"/>
                    </a:cubicBezTo>
                    <a:cubicBezTo>
                      <a:pt x="237" y="78"/>
                      <a:pt x="184" y="83"/>
                      <a:pt x="130" y="94"/>
                    </a:cubicBezTo>
                    <a:cubicBezTo>
                      <a:pt x="130" y="775"/>
                      <a:pt x="130" y="775"/>
                      <a:pt x="130"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0" name="Freeform 14"/>
              <p:cNvSpPr>
                <a:spLocks noEditPoints="1"/>
              </p:cNvSpPr>
              <p:nvPr/>
            </p:nvSpPr>
            <p:spPr bwMode="gray">
              <a:xfrm>
                <a:off x="2044" y="2598"/>
                <a:ext cx="119" cy="229"/>
              </a:xfrm>
              <a:custGeom>
                <a:avLst/>
                <a:gdLst>
                  <a:gd name="T0" fmla="*/ 466 w 595"/>
                  <a:gd name="T1" fmla="*/ 707 h 1147"/>
                  <a:gd name="T2" fmla="*/ 418 w 595"/>
                  <a:gd name="T3" fmla="*/ 752 h 1147"/>
                  <a:gd name="T4" fmla="*/ 268 w 595"/>
                  <a:gd name="T5" fmla="*/ 795 h 1147"/>
                  <a:gd name="T6" fmla="*/ 102 w 595"/>
                  <a:gd name="T7" fmla="*/ 740 h 1147"/>
                  <a:gd name="T8" fmla="*/ 0 w 595"/>
                  <a:gd name="T9" fmla="*/ 433 h 1147"/>
                  <a:gd name="T10" fmla="*/ 75 w 595"/>
                  <a:gd name="T11" fmla="*/ 137 h 1147"/>
                  <a:gd name="T12" fmla="*/ 356 w 595"/>
                  <a:gd name="T13" fmla="*/ 0 h 1147"/>
                  <a:gd name="T14" fmla="*/ 595 w 595"/>
                  <a:gd name="T15" fmla="*/ 30 h 1147"/>
                  <a:gd name="T16" fmla="*/ 595 w 595"/>
                  <a:gd name="T17" fmla="*/ 628 h 1147"/>
                  <a:gd name="T18" fmla="*/ 580 w 595"/>
                  <a:gd name="T19" fmla="*/ 881 h 1147"/>
                  <a:gd name="T20" fmla="*/ 441 w 595"/>
                  <a:gd name="T21" fmla="*/ 1099 h 1147"/>
                  <a:gd name="T22" fmla="*/ 200 w 595"/>
                  <a:gd name="T23" fmla="*/ 1147 h 1147"/>
                  <a:gd name="T24" fmla="*/ 103 w 595"/>
                  <a:gd name="T25" fmla="*/ 1141 h 1147"/>
                  <a:gd name="T26" fmla="*/ 103 w 595"/>
                  <a:gd name="T27" fmla="*/ 1064 h 1147"/>
                  <a:gd name="T28" fmla="*/ 199 w 595"/>
                  <a:gd name="T29" fmla="*/ 1069 h 1147"/>
                  <a:gd name="T30" fmla="*/ 357 w 595"/>
                  <a:gd name="T31" fmla="*/ 1041 h 1147"/>
                  <a:gd name="T32" fmla="*/ 454 w 595"/>
                  <a:gd name="T33" fmla="*/ 896 h 1147"/>
                  <a:gd name="T34" fmla="*/ 466 w 595"/>
                  <a:gd name="T35" fmla="*/ 748 h 1147"/>
                  <a:gd name="T36" fmla="*/ 466 w 595"/>
                  <a:gd name="T37" fmla="*/ 707 h 1147"/>
                  <a:gd name="T38" fmla="*/ 466 w 595"/>
                  <a:gd name="T39" fmla="*/ 85 h 1147"/>
                  <a:gd name="T40" fmla="*/ 369 w 595"/>
                  <a:gd name="T41" fmla="*/ 78 h 1147"/>
                  <a:gd name="T42" fmla="*/ 242 w 595"/>
                  <a:gd name="T43" fmla="*/ 111 h 1147"/>
                  <a:gd name="T44" fmla="*/ 159 w 595"/>
                  <a:gd name="T45" fmla="*/ 244 h 1147"/>
                  <a:gd name="T46" fmla="*/ 132 w 595"/>
                  <a:gd name="T47" fmla="*/ 438 h 1147"/>
                  <a:gd name="T48" fmla="*/ 183 w 595"/>
                  <a:gd name="T49" fmla="*/ 662 h 1147"/>
                  <a:gd name="T50" fmla="*/ 286 w 595"/>
                  <a:gd name="T51" fmla="*/ 718 h 1147"/>
                  <a:gd name="T52" fmla="*/ 388 w 595"/>
                  <a:gd name="T53" fmla="*/ 683 h 1147"/>
                  <a:gd name="T54" fmla="*/ 455 w 595"/>
                  <a:gd name="T55" fmla="*/ 592 h 1147"/>
                  <a:gd name="T56" fmla="*/ 466 w 595"/>
                  <a:gd name="T57" fmla="*/ 505 h 1147"/>
                  <a:gd name="T58" fmla="*/ 466 w 595"/>
                  <a:gd name="T59" fmla="*/ 85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5" h="1147">
                    <a:moveTo>
                      <a:pt x="466" y="707"/>
                    </a:moveTo>
                    <a:cubicBezTo>
                      <a:pt x="446" y="728"/>
                      <a:pt x="430" y="743"/>
                      <a:pt x="418" y="752"/>
                    </a:cubicBezTo>
                    <a:cubicBezTo>
                      <a:pt x="378" y="781"/>
                      <a:pt x="329" y="795"/>
                      <a:pt x="268" y="795"/>
                    </a:cubicBezTo>
                    <a:cubicBezTo>
                      <a:pt x="201" y="795"/>
                      <a:pt x="146" y="777"/>
                      <a:pt x="102" y="740"/>
                    </a:cubicBezTo>
                    <a:cubicBezTo>
                      <a:pt x="34" y="683"/>
                      <a:pt x="0" y="581"/>
                      <a:pt x="0" y="433"/>
                    </a:cubicBezTo>
                    <a:cubicBezTo>
                      <a:pt x="0" y="313"/>
                      <a:pt x="25" y="215"/>
                      <a:pt x="75" y="137"/>
                    </a:cubicBezTo>
                    <a:cubicBezTo>
                      <a:pt x="133" y="46"/>
                      <a:pt x="226" y="0"/>
                      <a:pt x="356" y="0"/>
                    </a:cubicBezTo>
                    <a:cubicBezTo>
                      <a:pt x="433" y="0"/>
                      <a:pt x="513" y="10"/>
                      <a:pt x="595" y="30"/>
                    </a:cubicBezTo>
                    <a:cubicBezTo>
                      <a:pt x="595" y="628"/>
                      <a:pt x="595" y="628"/>
                      <a:pt x="595" y="628"/>
                    </a:cubicBezTo>
                    <a:cubicBezTo>
                      <a:pt x="595" y="739"/>
                      <a:pt x="590" y="823"/>
                      <a:pt x="580" y="881"/>
                    </a:cubicBezTo>
                    <a:cubicBezTo>
                      <a:pt x="563" y="986"/>
                      <a:pt x="516" y="1059"/>
                      <a:pt x="441" y="1099"/>
                    </a:cubicBezTo>
                    <a:cubicBezTo>
                      <a:pt x="380" y="1131"/>
                      <a:pt x="299" y="1147"/>
                      <a:pt x="200" y="1147"/>
                    </a:cubicBezTo>
                    <a:cubicBezTo>
                      <a:pt x="172" y="1147"/>
                      <a:pt x="140" y="1145"/>
                      <a:pt x="103" y="1141"/>
                    </a:cubicBezTo>
                    <a:cubicBezTo>
                      <a:pt x="103" y="1064"/>
                      <a:pt x="103" y="1064"/>
                      <a:pt x="103" y="1064"/>
                    </a:cubicBezTo>
                    <a:cubicBezTo>
                      <a:pt x="136" y="1068"/>
                      <a:pt x="168" y="1069"/>
                      <a:pt x="199" y="1069"/>
                    </a:cubicBezTo>
                    <a:cubicBezTo>
                      <a:pt x="270" y="1069"/>
                      <a:pt x="322" y="1060"/>
                      <a:pt x="357" y="1041"/>
                    </a:cubicBezTo>
                    <a:cubicBezTo>
                      <a:pt x="408" y="1014"/>
                      <a:pt x="440" y="966"/>
                      <a:pt x="454" y="896"/>
                    </a:cubicBezTo>
                    <a:cubicBezTo>
                      <a:pt x="462" y="857"/>
                      <a:pt x="466" y="808"/>
                      <a:pt x="466" y="748"/>
                    </a:cubicBezTo>
                    <a:lnTo>
                      <a:pt x="466" y="707"/>
                    </a:lnTo>
                    <a:close/>
                    <a:moveTo>
                      <a:pt x="466" y="85"/>
                    </a:moveTo>
                    <a:cubicBezTo>
                      <a:pt x="430" y="80"/>
                      <a:pt x="398" y="78"/>
                      <a:pt x="369" y="78"/>
                    </a:cubicBezTo>
                    <a:cubicBezTo>
                      <a:pt x="315" y="78"/>
                      <a:pt x="272" y="89"/>
                      <a:pt x="242" y="111"/>
                    </a:cubicBezTo>
                    <a:cubicBezTo>
                      <a:pt x="207" y="136"/>
                      <a:pt x="179" y="180"/>
                      <a:pt x="159" y="244"/>
                    </a:cubicBezTo>
                    <a:cubicBezTo>
                      <a:pt x="141" y="299"/>
                      <a:pt x="132" y="364"/>
                      <a:pt x="132" y="438"/>
                    </a:cubicBezTo>
                    <a:cubicBezTo>
                      <a:pt x="132" y="540"/>
                      <a:pt x="149" y="615"/>
                      <a:pt x="183" y="662"/>
                    </a:cubicBezTo>
                    <a:cubicBezTo>
                      <a:pt x="209" y="699"/>
                      <a:pt x="243" y="718"/>
                      <a:pt x="286" y="718"/>
                    </a:cubicBezTo>
                    <a:cubicBezTo>
                      <a:pt x="323" y="718"/>
                      <a:pt x="357" y="706"/>
                      <a:pt x="388" y="683"/>
                    </a:cubicBezTo>
                    <a:cubicBezTo>
                      <a:pt x="420" y="660"/>
                      <a:pt x="442" y="629"/>
                      <a:pt x="455" y="592"/>
                    </a:cubicBezTo>
                    <a:cubicBezTo>
                      <a:pt x="462" y="572"/>
                      <a:pt x="466" y="543"/>
                      <a:pt x="466" y="505"/>
                    </a:cubicBezTo>
                    <a:lnTo>
                      <a:pt x="466"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1" name="Freeform 15"/>
              <p:cNvSpPr>
                <a:spLocks/>
              </p:cNvSpPr>
              <p:nvPr/>
            </p:nvSpPr>
            <p:spPr bwMode="gray">
              <a:xfrm>
                <a:off x="2280" y="2561"/>
                <a:ext cx="67" cy="192"/>
              </a:xfrm>
              <a:custGeom>
                <a:avLst/>
                <a:gdLst>
                  <a:gd name="T0" fmla="*/ 0 w 332"/>
                  <a:gd name="T1" fmla="*/ 0 h 958"/>
                  <a:gd name="T2" fmla="*/ 129 w 332"/>
                  <a:gd name="T3" fmla="*/ 0 h 958"/>
                  <a:gd name="T4" fmla="*/ 129 w 332"/>
                  <a:gd name="T5" fmla="*/ 204 h 958"/>
                  <a:gd name="T6" fmla="*/ 332 w 332"/>
                  <a:gd name="T7" fmla="*/ 204 h 958"/>
                  <a:gd name="T8" fmla="*/ 332 w 332"/>
                  <a:gd name="T9" fmla="*/ 286 h 958"/>
                  <a:gd name="T10" fmla="*/ 129 w 332"/>
                  <a:gd name="T11" fmla="*/ 286 h 958"/>
                  <a:gd name="T12" fmla="*/ 129 w 332"/>
                  <a:gd name="T13" fmla="*/ 686 h 958"/>
                  <a:gd name="T14" fmla="*/ 163 w 332"/>
                  <a:gd name="T15" fmla="*/ 840 h 958"/>
                  <a:gd name="T16" fmla="*/ 235 w 332"/>
                  <a:gd name="T17" fmla="*/ 873 h 958"/>
                  <a:gd name="T18" fmla="*/ 290 w 332"/>
                  <a:gd name="T19" fmla="*/ 875 h 958"/>
                  <a:gd name="T20" fmla="*/ 332 w 332"/>
                  <a:gd name="T21" fmla="*/ 875 h 958"/>
                  <a:gd name="T22" fmla="*/ 332 w 332"/>
                  <a:gd name="T23" fmla="*/ 958 h 958"/>
                  <a:gd name="T24" fmla="*/ 263 w 332"/>
                  <a:gd name="T25" fmla="*/ 958 h 958"/>
                  <a:gd name="T26" fmla="*/ 132 w 332"/>
                  <a:gd name="T27" fmla="*/ 945 h 958"/>
                  <a:gd name="T28" fmla="*/ 12 w 332"/>
                  <a:gd name="T29" fmla="*/ 817 h 958"/>
                  <a:gd name="T30" fmla="*/ 0 w 332"/>
                  <a:gd name="T31" fmla="*/ 667 h 958"/>
                  <a:gd name="T32" fmla="*/ 0 w 332"/>
                  <a:gd name="T33"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9" y="858"/>
                      <a:pt x="203" y="869"/>
                      <a:pt x="235" y="873"/>
                    </a:cubicBezTo>
                    <a:cubicBezTo>
                      <a:pt x="245" y="875"/>
                      <a:pt x="264" y="875"/>
                      <a:pt x="290" y="875"/>
                    </a:cubicBezTo>
                    <a:cubicBezTo>
                      <a:pt x="332" y="875"/>
                      <a:pt x="332" y="875"/>
                      <a:pt x="332" y="875"/>
                    </a:cubicBezTo>
                    <a:cubicBezTo>
                      <a:pt x="332" y="958"/>
                      <a:pt x="332" y="958"/>
                      <a:pt x="332" y="958"/>
                    </a:cubicBezTo>
                    <a:cubicBezTo>
                      <a:pt x="263" y="958"/>
                      <a:pt x="263" y="958"/>
                      <a:pt x="263" y="958"/>
                    </a:cubicBezTo>
                    <a:cubicBezTo>
                      <a:pt x="207" y="958"/>
                      <a:pt x="164" y="953"/>
                      <a:pt x="132" y="945"/>
                    </a:cubicBezTo>
                    <a:cubicBezTo>
                      <a:pt x="67" y="927"/>
                      <a:pt x="27" y="884"/>
                      <a:pt x="12" y="817"/>
                    </a:cubicBezTo>
                    <a:cubicBezTo>
                      <a:pt x="4" y="781"/>
                      <a:pt x="0" y="731"/>
                      <a:pt x="0" y="66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2" name="Freeform 16"/>
              <p:cNvSpPr>
                <a:spLocks noEditPoints="1"/>
              </p:cNvSpPr>
              <p:nvPr/>
            </p:nvSpPr>
            <p:spPr bwMode="gray">
              <a:xfrm>
                <a:off x="2374" y="2598"/>
                <a:ext cx="127" cy="159"/>
              </a:xfrm>
              <a:custGeom>
                <a:avLst/>
                <a:gdLst>
                  <a:gd name="T0" fmla="*/ 318 w 634"/>
                  <a:gd name="T1" fmla="*/ 0 h 795"/>
                  <a:gd name="T2" fmla="*/ 559 w 634"/>
                  <a:gd name="T3" fmla="*/ 107 h 795"/>
                  <a:gd name="T4" fmla="*/ 634 w 634"/>
                  <a:gd name="T5" fmla="*/ 398 h 795"/>
                  <a:gd name="T6" fmla="*/ 559 w 634"/>
                  <a:gd name="T7" fmla="*/ 688 h 795"/>
                  <a:gd name="T8" fmla="*/ 318 w 634"/>
                  <a:gd name="T9" fmla="*/ 795 h 795"/>
                  <a:gd name="T10" fmla="*/ 0 w 634"/>
                  <a:gd name="T11" fmla="*/ 393 h 795"/>
                  <a:gd name="T12" fmla="*/ 76 w 634"/>
                  <a:gd name="T13" fmla="*/ 107 h 795"/>
                  <a:gd name="T14" fmla="*/ 318 w 634"/>
                  <a:gd name="T15" fmla="*/ 0 h 795"/>
                  <a:gd name="T16" fmla="*/ 318 w 634"/>
                  <a:gd name="T17" fmla="*/ 78 h 795"/>
                  <a:gd name="T18" fmla="*/ 166 w 634"/>
                  <a:gd name="T19" fmla="*/ 176 h 795"/>
                  <a:gd name="T20" fmla="*/ 132 w 634"/>
                  <a:gd name="T21" fmla="*/ 394 h 795"/>
                  <a:gd name="T22" fmla="*/ 166 w 634"/>
                  <a:gd name="T23" fmla="*/ 619 h 795"/>
                  <a:gd name="T24" fmla="*/ 318 w 634"/>
                  <a:gd name="T25" fmla="*/ 718 h 795"/>
                  <a:gd name="T26" fmla="*/ 468 w 634"/>
                  <a:gd name="T27" fmla="*/ 619 h 795"/>
                  <a:gd name="T28" fmla="*/ 503 w 634"/>
                  <a:gd name="T29" fmla="*/ 398 h 795"/>
                  <a:gd name="T30" fmla="*/ 468 w 634"/>
                  <a:gd name="T31" fmla="*/ 176 h 795"/>
                  <a:gd name="T32" fmla="*/ 318 w 634"/>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09" y="0"/>
                      <a:pt x="318" y="0"/>
                    </a:cubicBezTo>
                    <a:moveTo>
                      <a:pt x="318" y="78"/>
                    </a:moveTo>
                    <a:cubicBezTo>
                      <a:pt x="245" y="78"/>
                      <a:pt x="194" y="110"/>
                      <a:pt x="166" y="176"/>
                    </a:cubicBezTo>
                    <a:cubicBezTo>
                      <a:pt x="144" y="230"/>
                      <a:pt x="132" y="303"/>
                      <a:pt x="132" y="394"/>
                    </a:cubicBezTo>
                    <a:cubicBezTo>
                      <a:pt x="132" y="490"/>
                      <a:pt x="144" y="565"/>
                      <a:pt x="166"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3" name="Freeform 17"/>
              <p:cNvSpPr>
                <a:spLocks/>
              </p:cNvSpPr>
              <p:nvPr/>
            </p:nvSpPr>
            <p:spPr bwMode="gray">
              <a:xfrm>
                <a:off x="2538" y="2598"/>
                <a:ext cx="195" cy="155"/>
              </a:xfrm>
              <a:custGeom>
                <a:avLst/>
                <a:gdLst>
                  <a:gd name="T0" fmla="*/ 0 w 974"/>
                  <a:gd name="T1" fmla="*/ 775 h 775"/>
                  <a:gd name="T2" fmla="*/ 0 w 974"/>
                  <a:gd name="T3" fmla="*/ 30 h 775"/>
                  <a:gd name="T4" fmla="*/ 278 w 974"/>
                  <a:gd name="T5" fmla="*/ 0 h 775"/>
                  <a:gd name="T6" fmla="*/ 480 w 974"/>
                  <a:gd name="T7" fmla="*/ 49 h 775"/>
                  <a:gd name="T8" fmla="*/ 722 w 974"/>
                  <a:gd name="T9" fmla="*/ 0 h 775"/>
                  <a:gd name="T10" fmla="*/ 952 w 974"/>
                  <a:gd name="T11" fmla="*/ 119 h 775"/>
                  <a:gd name="T12" fmla="*/ 974 w 974"/>
                  <a:gd name="T13" fmla="*/ 312 h 775"/>
                  <a:gd name="T14" fmla="*/ 974 w 974"/>
                  <a:gd name="T15" fmla="*/ 775 h 775"/>
                  <a:gd name="T16" fmla="*/ 845 w 974"/>
                  <a:gd name="T17" fmla="*/ 775 h 775"/>
                  <a:gd name="T18" fmla="*/ 845 w 974"/>
                  <a:gd name="T19" fmla="*/ 320 h 775"/>
                  <a:gd name="T20" fmla="*/ 824 w 974"/>
                  <a:gd name="T21" fmla="*/ 141 h 775"/>
                  <a:gd name="T22" fmla="*/ 705 w 974"/>
                  <a:gd name="T23" fmla="*/ 78 h 775"/>
                  <a:gd name="T24" fmla="*/ 551 w 974"/>
                  <a:gd name="T25" fmla="*/ 113 h 775"/>
                  <a:gd name="T26" fmla="*/ 551 w 974"/>
                  <a:gd name="T27" fmla="*/ 775 h 775"/>
                  <a:gd name="T28" fmla="*/ 422 w 974"/>
                  <a:gd name="T29" fmla="*/ 775 h 775"/>
                  <a:gd name="T30" fmla="*/ 422 w 974"/>
                  <a:gd name="T31" fmla="*/ 314 h 775"/>
                  <a:gd name="T32" fmla="*/ 401 w 974"/>
                  <a:gd name="T33" fmla="*/ 141 h 775"/>
                  <a:gd name="T34" fmla="*/ 278 w 974"/>
                  <a:gd name="T35" fmla="*/ 78 h 775"/>
                  <a:gd name="T36" fmla="*/ 128 w 974"/>
                  <a:gd name="T37" fmla="*/ 94 h 775"/>
                  <a:gd name="T38" fmla="*/ 128 w 974"/>
                  <a:gd name="T39" fmla="*/ 775 h 775"/>
                  <a:gd name="T40" fmla="*/ 0 w 974"/>
                  <a:gd name="T41" fmla="*/ 775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4" h="775">
                    <a:moveTo>
                      <a:pt x="0" y="775"/>
                    </a:moveTo>
                    <a:cubicBezTo>
                      <a:pt x="0" y="30"/>
                      <a:pt x="0" y="30"/>
                      <a:pt x="0" y="30"/>
                    </a:cubicBezTo>
                    <a:cubicBezTo>
                      <a:pt x="117" y="10"/>
                      <a:pt x="210" y="0"/>
                      <a:pt x="278" y="0"/>
                    </a:cubicBezTo>
                    <a:cubicBezTo>
                      <a:pt x="367" y="0"/>
                      <a:pt x="435" y="16"/>
                      <a:pt x="480" y="49"/>
                    </a:cubicBezTo>
                    <a:cubicBezTo>
                      <a:pt x="561" y="16"/>
                      <a:pt x="642" y="0"/>
                      <a:pt x="722" y="0"/>
                    </a:cubicBezTo>
                    <a:cubicBezTo>
                      <a:pt x="843" y="0"/>
                      <a:pt x="920" y="40"/>
                      <a:pt x="952" y="119"/>
                    </a:cubicBezTo>
                    <a:cubicBezTo>
                      <a:pt x="967" y="156"/>
                      <a:pt x="974" y="220"/>
                      <a:pt x="974" y="312"/>
                    </a:cubicBezTo>
                    <a:cubicBezTo>
                      <a:pt x="974" y="775"/>
                      <a:pt x="974" y="775"/>
                      <a:pt x="974" y="775"/>
                    </a:cubicBezTo>
                    <a:cubicBezTo>
                      <a:pt x="845" y="775"/>
                      <a:pt x="845" y="775"/>
                      <a:pt x="845" y="775"/>
                    </a:cubicBezTo>
                    <a:cubicBezTo>
                      <a:pt x="845" y="320"/>
                      <a:pt x="845" y="320"/>
                      <a:pt x="845" y="320"/>
                    </a:cubicBezTo>
                    <a:cubicBezTo>
                      <a:pt x="845" y="231"/>
                      <a:pt x="838" y="172"/>
                      <a:pt x="824" y="141"/>
                    </a:cubicBezTo>
                    <a:cubicBezTo>
                      <a:pt x="805" y="99"/>
                      <a:pt x="765" y="78"/>
                      <a:pt x="705" y="78"/>
                    </a:cubicBezTo>
                    <a:cubicBezTo>
                      <a:pt x="654" y="78"/>
                      <a:pt x="603" y="90"/>
                      <a:pt x="551" y="113"/>
                    </a:cubicBezTo>
                    <a:cubicBezTo>
                      <a:pt x="551" y="775"/>
                      <a:pt x="551" y="775"/>
                      <a:pt x="551" y="775"/>
                    </a:cubicBezTo>
                    <a:cubicBezTo>
                      <a:pt x="422" y="775"/>
                      <a:pt x="422" y="775"/>
                      <a:pt x="422" y="775"/>
                    </a:cubicBezTo>
                    <a:cubicBezTo>
                      <a:pt x="422" y="314"/>
                      <a:pt x="422" y="314"/>
                      <a:pt x="422" y="314"/>
                    </a:cubicBezTo>
                    <a:cubicBezTo>
                      <a:pt x="422" y="229"/>
                      <a:pt x="415" y="171"/>
                      <a:pt x="401" y="141"/>
                    </a:cubicBezTo>
                    <a:cubicBezTo>
                      <a:pt x="382" y="99"/>
                      <a:pt x="341" y="78"/>
                      <a:pt x="278" y="78"/>
                    </a:cubicBezTo>
                    <a:cubicBezTo>
                      <a:pt x="231" y="78"/>
                      <a:pt x="181" y="83"/>
                      <a:pt x="128" y="94"/>
                    </a:cubicBezTo>
                    <a:cubicBezTo>
                      <a:pt x="128" y="775"/>
                      <a:pt x="128" y="775"/>
                      <a:pt x="128"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4" name="Freeform 18"/>
              <p:cNvSpPr>
                <a:spLocks noEditPoints="1"/>
              </p:cNvSpPr>
              <p:nvPr/>
            </p:nvSpPr>
            <p:spPr bwMode="gray">
              <a:xfrm>
                <a:off x="2768" y="2598"/>
                <a:ext cx="127" cy="159"/>
              </a:xfrm>
              <a:custGeom>
                <a:avLst/>
                <a:gdLst>
                  <a:gd name="T0" fmla="*/ 318 w 635"/>
                  <a:gd name="T1" fmla="*/ 0 h 795"/>
                  <a:gd name="T2" fmla="*/ 559 w 635"/>
                  <a:gd name="T3" fmla="*/ 107 h 795"/>
                  <a:gd name="T4" fmla="*/ 635 w 635"/>
                  <a:gd name="T5" fmla="*/ 398 h 795"/>
                  <a:gd name="T6" fmla="*/ 559 w 635"/>
                  <a:gd name="T7" fmla="*/ 688 h 795"/>
                  <a:gd name="T8" fmla="*/ 319 w 635"/>
                  <a:gd name="T9" fmla="*/ 795 h 795"/>
                  <a:gd name="T10" fmla="*/ 0 w 635"/>
                  <a:gd name="T11" fmla="*/ 393 h 795"/>
                  <a:gd name="T12" fmla="*/ 77 w 635"/>
                  <a:gd name="T13" fmla="*/ 107 h 795"/>
                  <a:gd name="T14" fmla="*/ 318 w 635"/>
                  <a:gd name="T15" fmla="*/ 0 h 795"/>
                  <a:gd name="T16" fmla="*/ 318 w 635"/>
                  <a:gd name="T17" fmla="*/ 78 h 795"/>
                  <a:gd name="T18" fmla="*/ 167 w 635"/>
                  <a:gd name="T19" fmla="*/ 176 h 795"/>
                  <a:gd name="T20" fmla="*/ 132 w 635"/>
                  <a:gd name="T21" fmla="*/ 394 h 795"/>
                  <a:gd name="T22" fmla="*/ 167 w 635"/>
                  <a:gd name="T23" fmla="*/ 619 h 795"/>
                  <a:gd name="T24" fmla="*/ 318 w 635"/>
                  <a:gd name="T25" fmla="*/ 718 h 795"/>
                  <a:gd name="T26" fmla="*/ 468 w 635"/>
                  <a:gd name="T27" fmla="*/ 619 h 795"/>
                  <a:gd name="T28" fmla="*/ 503 w 635"/>
                  <a:gd name="T29" fmla="*/ 398 h 795"/>
                  <a:gd name="T30" fmla="*/ 468 w 635"/>
                  <a:gd name="T31" fmla="*/ 176 h 795"/>
                  <a:gd name="T32" fmla="*/ 318 w 635"/>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795">
                    <a:moveTo>
                      <a:pt x="318" y="0"/>
                    </a:moveTo>
                    <a:cubicBezTo>
                      <a:pt x="426" y="0"/>
                      <a:pt x="506" y="36"/>
                      <a:pt x="559" y="107"/>
                    </a:cubicBezTo>
                    <a:cubicBezTo>
                      <a:pt x="609" y="176"/>
                      <a:pt x="635" y="273"/>
                      <a:pt x="635" y="398"/>
                    </a:cubicBezTo>
                    <a:cubicBezTo>
                      <a:pt x="635" y="521"/>
                      <a:pt x="609" y="618"/>
                      <a:pt x="559" y="688"/>
                    </a:cubicBezTo>
                    <a:cubicBezTo>
                      <a:pt x="507" y="760"/>
                      <a:pt x="427" y="795"/>
                      <a:pt x="319" y="795"/>
                    </a:cubicBezTo>
                    <a:cubicBezTo>
                      <a:pt x="107" y="795"/>
                      <a:pt x="0" y="661"/>
                      <a:pt x="0" y="393"/>
                    </a:cubicBezTo>
                    <a:cubicBezTo>
                      <a:pt x="0" y="271"/>
                      <a:pt x="26" y="176"/>
                      <a:pt x="77" y="107"/>
                    </a:cubicBezTo>
                    <a:cubicBezTo>
                      <a:pt x="129" y="36"/>
                      <a:pt x="209"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5" name="Freeform 19"/>
              <p:cNvSpPr>
                <a:spLocks/>
              </p:cNvSpPr>
              <p:nvPr/>
            </p:nvSpPr>
            <p:spPr bwMode="gray">
              <a:xfrm>
                <a:off x="2934" y="2598"/>
                <a:ext cx="65" cy="155"/>
              </a:xfrm>
              <a:custGeom>
                <a:avLst/>
                <a:gdLst>
                  <a:gd name="T0" fmla="*/ 0 w 326"/>
                  <a:gd name="T1" fmla="*/ 775 h 775"/>
                  <a:gd name="T2" fmla="*/ 0 w 326"/>
                  <a:gd name="T3" fmla="*/ 33 h 775"/>
                  <a:gd name="T4" fmla="*/ 326 w 326"/>
                  <a:gd name="T5" fmla="*/ 0 h 775"/>
                  <a:gd name="T6" fmla="*/ 326 w 326"/>
                  <a:gd name="T7" fmla="*/ 81 h 775"/>
                  <a:gd name="T8" fmla="*/ 129 w 326"/>
                  <a:gd name="T9" fmla="*/ 94 h 775"/>
                  <a:gd name="T10" fmla="*/ 129 w 326"/>
                  <a:gd name="T11" fmla="*/ 775 h 775"/>
                  <a:gd name="T12" fmla="*/ 0 w 326"/>
                  <a:gd name="T13" fmla="*/ 775 h 775"/>
                </a:gdLst>
                <a:ahLst/>
                <a:cxnLst>
                  <a:cxn ang="0">
                    <a:pos x="T0" y="T1"/>
                  </a:cxn>
                  <a:cxn ang="0">
                    <a:pos x="T2" y="T3"/>
                  </a:cxn>
                  <a:cxn ang="0">
                    <a:pos x="T4" y="T5"/>
                  </a:cxn>
                  <a:cxn ang="0">
                    <a:pos x="T6" y="T7"/>
                  </a:cxn>
                  <a:cxn ang="0">
                    <a:pos x="T8" y="T9"/>
                  </a:cxn>
                  <a:cxn ang="0">
                    <a:pos x="T10" y="T11"/>
                  </a:cxn>
                  <a:cxn ang="0">
                    <a:pos x="T12" y="T13"/>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4" y="81"/>
                      <a:pt x="188" y="86"/>
                      <a:pt x="129" y="94"/>
                    </a:cubicBezTo>
                    <a:cubicBezTo>
                      <a:pt x="129" y="775"/>
                      <a:pt x="129" y="775"/>
                      <a:pt x="129"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6" name="Freeform 20"/>
              <p:cNvSpPr>
                <a:spLocks/>
              </p:cNvSpPr>
              <p:nvPr/>
            </p:nvSpPr>
            <p:spPr bwMode="gray">
              <a:xfrm>
                <a:off x="3028" y="2598"/>
                <a:ext cx="65" cy="155"/>
              </a:xfrm>
              <a:custGeom>
                <a:avLst/>
                <a:gdLst>
                  <a:gd name="T0" fmla="*/ 0 w 326"/>
                  <a:gd name="T1" fmla="*/ 775 h 775"/>
                  <a:gd name="T2" fmla="*/ 0 w 326"/>
                  <a:gd name="T3" fmla="*/ 33 h 775"/>
                  <a:gd name="T4" fmla="*/ 326 w 326"/>
                  <a:gd name="T5" fmla="*/ 0 h 775"/>
                  <a:gd name="T6" fmla="*/ 326 w 326"/>
                  <a:gd name="T7" fmla="*/ 81 h 775"/>
                  <a:gd name="T8" fmla="*/ 129 w 326"/>
                  <a:gd name="T9" fmla="*/ 94 h 775"/>
                  <a:gd name="T10" fmla="*/ 129 w 326"/>
                  <a:gd name="T11" fmla="*/ 775 h 775"/>
                  <a:gd name="T12" fmla="*/ 0 w 326"/>
                  <a:gd name="T13" fmla="*/ 775 h 775"/>
                </a:gdLst>
                <a:ahLst/>
                <a:cxnLst>
                  <a:cxn ang="0">
                    <a:pos x="T0" y="T1"/>
                  </a:cxn>
                  <a:cxn ang="0">
                    <a:pos x="T2" y="T3"/>
                  </a:cxn>
                  <a:cxn ang="0">
                    <a:pos x="T4" y="T5"/>
                  </a:cxn>
                  <a:cxn ang="0">
                    <a:pos x="T6" y="T7"/>
                  </a:cxn>
                  <a:cxn ang="0">
                    <a:pos x="T8" y="T9"/>
                  </a:cxn>
                  <a:cxn ang="0">
                    <a:pos x="T10" y="T11"/>
                  </a:cxn>
                  <a:cxn ang="0">
                    <a:pos x="T12" y="T13"/>
                  </a:cxn>
                </a:cxnLst>
                <a:rect l="0" t="0" r="r" b="b"/>
                <a:pathLst>
                  <a:path w="326" h="775">
                    <a:moveTo>
                      <a:pt x="0" y="775"/>
                    </a:moveTo>
                    <a:cubicBezTo>
                      <a:pt x="0" y="33"/>
                      <a:pt x="0" y="33"/>
                      <a:pt x="0" y="33"/>
                    </a:cubicBezTo>
                    <a:cubicBezTo>
                      <a:pt x="99" y="12"/>
                      <a:pt x="207" y="1"/>
                      <a:pt x="326" y="0"/>
                    </a:cubicBezTo>
                    <a:cubicBezTo>
                      <a:pt x="326" y="81"/>
                      <a:pt x="326" y="81"/>
                      <a:pt x="326" y="81"/>
                    </a:cubicBezTo>
                    <a:cubicBezTo>
                      <a:pt x="253" y="81"/>
                      <a:pt x="188" y="86"/>
                      <a:pt x="129" y="94"/>
                    </a:cubicBezTo>
                    <a:cubicBezTo>
                      <a:pt x="129" y="775"/>
                      <a:pt x="129" y="775"/>
                      <a:pt x="129" y="775"/>
                    </a:cubicBez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7" name="Freeform 21"/>
              <p:cNvSpPr>
                <a:spLocks noEditPoints="1"/>
              </p:cNvSpPr>
              <p:nvPr/>
            </p:nvSpPr>
            <p:spPr bwMode="gray">
              <a:xfrm>
                <a:off x="3110" y="2598"/>
                <a:ext cx="127" cy="159"/>
              </a:xfrm>
              <a:custGeom>
                <a:avLst/>
                <a:gdLst>
                  <a:gd name="T0" fmla="*/ 317 w 634"/>
                  <a:gd name="T1" fmla="*/ 0 h 795"/>
                  <a:gd name="T2" fmla="*/ 558 w 634"/>
                  <a:gd name="T3" fmla="*/ 107 h 795"/>
                  <a:gd name="T4" fmla="*/ 634 w 634"/>
                  <a:gd name="T5" fmla="*/ 398 h 795"/>
                  <a:gd name="T6" fmla="*/ 558 w 634"/>
                  <a:gd name="T7" fmla="*/ 688 h 795"/>
                  <a:gd name="T8" fmla="*/ 318 w 634"/>
                  <a:gd name="T9" fmla="*/ 795 h 795"/>
                  <a:gd name="T10" fmla="*/ 0 w 634"/>
                  <a:gd name="T11" fmla="*/ 393 h 795"/>
                  <a:gd name="T12" fmla="*/ 76 w 634"/>
                  <a:gd name="T13" fmla="*/ 107 h 795"/>
                  <a:gd name="T14" fmla="*/ 317 w 634"/>
                  <a:gd name="T15" fmla="*/ 0 h 795"/>
                  <a:gd name="T16" fmla="*/ 317 w 634"/>
                  <a:gd name="T17" fmla="*/ 78 h 795"/>
                  <a:gd name="T18" fmla="*/ 166 w 634"/>
                  <a:gd name="T19" fmla="*/ 176 h 795"/>
                  <a:gd name="T20" fmla="*/ 132 w 634"/>
                  <a:gd name="T21" fmla="*/ 394 h 795"/>
                  <a:gd name="T22" fmla="*/ 166 w 634"/>
                  <a:gd name="T23" fmla="*/ 619 h 795"/>
                  <a:gd name="T24" fmla="*/ 317 w 634"/>
                  <a:gd name="T25" fmla="*/ 718 h 795"/>
                  <a:gd name="T26" fmla="*/ 468 w 634"/>
                  <a:gd name="T27" fmla="*/ 619 h 795"/>
                  <a:gd name="T28" fmla="*/ 502 w 634"/>
                  <a:gd name="T29" fmla="*/ 398 h 795"/>
                  <a:gd name="T30" fmla="*/ 468 w 634"/>
                  <a:gd name="T31" fmla="*/ 176 h 795"/>
                  <a:gd name="T32" fmla="*/ 317 w 634"/>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4" h="795">
                    <a:moveTo>
                      <a:pt x="317" y="0"/>
                    </a:moveTo>
                    <a:cubicBezTo>
                      <a:pt x="425" y="0"/>
                      <a:pt x="505" y="36"/>
                      <a:pt x="558" y="107"/>
                    </a:cubicBezTo>
                    <a:cubicBezTo>
                      <a:pt x="608" y="176"/>
                      <a:pt x="634" y="273"/>
                      <a:pt x="634" y="398"/>
                    </a:cubicBezTo>
                    <a:cubicBezTo>
                      <a:pt x="634" y="521"/>
                      <a:pt x="608" y="618"/>
                      <a:pt x="558" y="688"/>
                    </a:cubicBezTo>
                    <a:cubicBezTo>
                      <a:pt x="506" y="760"/>
                      <a:pt x="426" y="795"/>
                      <a:pt x="318" y="795"/>
                    </a:cubicBezTo>
                    <a:cubicBezTo>
                      <a:pt x="106" y="795"/>
                      <a:pt x="0" y="661"/>
                      <a:pt x="0" y="393"/>
                    </a:cubicBezTo>
                    <a:cubicBezTo>
                      <a:pt x="0" y="271"/>
                      <a:pt x="25" y="176"/>
                      <a:pt x="76" y="107"/>
                    </a:cubicBezTo>
                    <a:cubicBezTo>
                      <a:pt x="128" y="36"/>
                      <a:pt x="209" y="0"/>
                      <a:pt x="317" y="0"/>
                    </a:cubicBezTo>
                    <a:moveTo>
                      <a:pt x="317" y="78"/>
                    </a:moveTo>
                    <a:cubicBezTo>
                      <a:pt x="244" y="78"/>
                      <a:pt x="194" y="110"/>
                      <a:pt x="166" y="176"/>
                    </a:cubicBezTo>
                    <a:cubicBezTo>
                      <a:pt x="143" y="230"/>
                      <a:pt x="132" y="303"/>
                      <a:pt x="132" y="394"/>
                    </a:cubicBezTo>
                    <a:cubicBezTo>
                      <a:pt x="132" y="490"/>
                      <a:pt x="143" y="565"/>
                      <a:pt x="166" y="619"/>
                    </a:cubicBezTo>
                    <a:cubicBezTo>
                      <a:pt x="194" y="685"/>
                      <a:pt x="244" y="718"/>
                      <a:pt x="317" y="718"/>
                    </a:cubicBezTo>
                    <a:cubicBezTo>
                      <a:pt x="390" y="718"/>
                      <a:pt x="440" y="685"/>
                      <a:pt x="468" y="619"/>
                    </a:cubicBezTo>
                    <a:cubicBezTo>
                      <a:pt x="490" y="565"/>
                      <a:pt x="502" y="491"/>
                      <a:pt x="502" y="398"/>
                    </a:cubicBezTo>
                    <a:cubicBezTo>
                      <a:pt x="502" y="302"/>
                      <a:pt x="490" y="228"/>
                      <a:pt x="468" y="176"/>
                    </a:cubicBezTo>
                    <a:cubicBezTo>
                      <a:pt x="439" y="110"/>
                      <a:pt x="389" y="78"/>
                      <a:pt x="317"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8" name="Freeform 22"/>
              <p:cNvSpPr>
                <a:spLocks/>
              </p:cNvSpPr>
              <p:nvPr/>
            </p:nvSpPr>
            <p:spPr bwMode="gray">
              <a:xfrm>
                <a:off x="3253" y="2602"/>
                <a:ext cx="195" cy="151"/>
              </a:xfrm>
              <a:custGeom>
                <a:avLst/>
                <a:gdLst>
                  <a:gd name="T0" fmla="*/ 213 w 971"/>
                  <a:gd name="T1" fmla="*/ 754 h 754"/>
                  <a:gd name="T2" fmla="*/ 0 w 971"/>
                  <a:gd name="T3" fmla="*/ 0 h 754"/>
                  <a:gd name="T4" fmla="*/ 130 w 971"/>
                  <a:gd name="T5" fmla="*/ 0 h 754"/>
                  <a:gd name="T6" fmla="*/ 290 w 971"/>
                  <a:gd name="T7" fmla="*/ 614 h 754"/>
                  <a:gd name="T8" fmla="*/ 431 w 971"/>
                  <a:gd name="T9" fmla="*/ 0 h 754"/>
                  <a:gd name="T10" fmla="*/ 558 w 971"/>
                  <a:gd name="T11" fmla="*/ 0 h 754"/>
                  <a:gd name="T12" fmla="*/ 706 w 971"/>
                  <a:gd name="T13" fmla="*/ 614 h 754"/>
                  <a:gd name="T14" fmla="*/ 866 w 971"/>
                  <a:gd name="T15" fmla="*/ 0 h 754"/>
                  <a:gd name="T16" fmla="*/ 971 w 971"/>
                  <a:gd name="T17" fmla="*/ 0 h 754"/>
                  <a:gd name="T18" fmla="*/ 758 w 971"/>
                  <a:gd name="T19" fmla="*/ 754 h 754"/>
                  <a:gd name="T20" fmla="*/ 631 w 971"/>
                  <a:gd name="T21" fmla="*/ 754 h 754"/>
                  <a:gd name="T22" fmla="*/ 517 w 971"/>
                  <a:gd name="T23" fmla="*/ 266 h 754"/>
                  <a:gd name="T24" fmla="*/ 489 w 971"/>
                  <a:gd name="T25" fmla="*/ 112 h 754"/>
                  <a:gd name="T26" fmla="*/ 460 w 971"/>
                  <a:gd name="T27" fmla="*/ 265 h 754"/>
                  <a:gd name="T28" fmla="*/ 347 w 971"/>
                  <a:gd name="T29" fmla="*/ 754 h 754"/>
                  <a:gd name="T30" fmla="*/ 213 w 971"/>
                  <a:gd name="T3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8" y="0"/>
                      <a:pt x="558" y="0"/>
                      <a:pt x="558"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7" y="266"/>
                      <a:pt x="517" y="266"/>
                      <a:pt x="517" y="266"/>
                    </a:cubicBezTo>
                    <a:cubicBezTo>
                      <a:pt x="509"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39" name="Freeform 23"/>
              <p:cNvSpPr>
                <a:spLocks/>
              </p:cNvSpPr>
              <p:nvPr/>
            </p:nvSpPr>
            <p:spPr bwMode="gray">
              <a:xfrm>
                <a:off x="3525" y="2602"/>
                <a:ext cx="194" cy="151"/>
              </a:xfrm>
              <a:custGeom>
                <a:avLst/>
                <a:gdLst>
                  <a:gd name="T0" fmla="*/ 213 w 971"/>
                  <a:gd name="T1" fmla="*/ 754 h 754"/>
                  <a:gd name="T2" fmla="*/ 0 w 971"/>
                  <a:gd name="T3" fmla="*/ 0 h 754"/>
                  <a:gd name="T4" fmla="*/ 130 w 971"/>
                  <a:gd name="T5" fmla="*/ 0 h 754"/>
                  <a:gd name="T6" fmla="*/ 290 w 971"/>
                  <a:gd name="T7" fmla="*/ 614 h 754"/>
                  <a:gd name="T8" fmla="*/ 431 w 971"/>
                  <a:gd name="T9" fmla="*/ 0 h 754"/>
                  <a:gd name="T10" fmla="*/ 559 w 971"/>
                  <a:gd name="T11" fmla="*/ 0 h 754"/>
                  <a:gd name="T12" fmla="*/ 706 w 971"/>
                  <a:gd name="T13" fmla="*/ 614 h 754"/>
                  <a:gd name="T14" fmla="*/ 866 w 971"/>
                  <a:gd name="T15" fmla="*/ 0 h 754"/>
                  <a:gd name="T16" fmla="*/ 971 w 971"/>
                  <a:gd name="T17" fmla="*/ 0 h 754"/>
                  <a:gd name="T18" fmla="*/ 758 w 971"/>
                  <a:gd name="T19" fmla="*/ 754 h 754"/>
                  <a:gd name="T20" fmla="*/ 631 w 971"/>
                  <a:gd name="T21" fmla="*/ 754 h 754"/>
                  <a:gd name="T22" fmla="*/ 518 w 971"/>
                  <a:gd name="T23" fmla="*/ 266 h 754"/>
                  <a:gd name="T24" fmla="*/ 489 w 971"/>
                  <a:gd name="T25" fmla="*/ 112 h 754"/>
                  <a:gd name="T26" fmla="*/ 460 w 971"/>
                  <a:gd name="T27" fmla="*/ 265 h 754"/>
                  <a:gd name="T28" fmla="*/ 347 w 971"/>
                  <a:gd name="T29" fmla="*/ 754 h 754"/>
                  <a:gd name="T30" fmla="*/ 213 w 971"/>
                  <a:gd name="T3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1" h="754">
                    <a:moveTo>
                      <a:pt x="213" y="754"/>
                    </a:moveTo>
                    <a:cubicBezTo>
                      <a:pt x="0" y="0"/>
                      <a:pt x="0" y="0"/>
                      <a:pt x="0" y="0"/>
                    </a:cubicBezTo>
                    <a:cubicBezTo>
                      <a:pt x="130" y="0"/>
                      <a:pt x="130" y="0"/>
                      <a:pt x="130" y="0"/>
                    </a:cubicBezTo>
                    <a:cubicBezTo>
                      <a:pt x="290" y="614"/>
                      <a:pt x="290" y="614"/>
                      <a:pt x="290" y="614"/>
                    </a:cubicBezTo>
                    <a:cubicBezTo>
                      <a:pt x="431" y="0"/>
                      <a:pt x="431" y="0"/>
                      <a:pt x="431" y="0"/>
                    </a:cubicBezTo>
                    <a:cubicBezTo>
                      <a:pt x="559" y="0"/>
                      <a:pt x="559" y="0"/>
                      <a:pt x="559" y="0"/>
                    </a:cubicBezTo>
                    <a:cubicBezTo>
                      <a:pt x="706" y="614"/>
                      <a:pt x="706" y="614"/>
                      <a:pt x="706" y="614"/>
                    </a:cubicBezTo>
                    <a:cubicBezTo>
                      <a:pt x="866" y="0"/>
                      <a:pt x="866" y="0"/>
                      <a:pt x="866" y="0"/>
                    </a:cubicBezTo>
                    <a:cubicBezTo>
                      <a:pt x="971" y="0"/>
                      <a:pt x="971" y="0"/>
                      <a:pt x="971" y="0"/>
                    </a:cubicBezTo>
                    <a:cubicBezTo>
                      <a:pt x="758" y="754"/>
                      <a:pt x="758" y="754"/>
                      <a:pt x="758" y="754"/>
                    </a:cubicBezTo>
                    <a:cubicBezTo>
                      <a:pt x="631" y="754"/>
                      <a:pt x="631" y="754"/>
                      <a:pt x="631" y="754"/>
                    </a:cubicBezTo>
                    <a:cubicBezTo>
                      <a:pt x="518" y="266"/>
                      <a:pt x="518" y="266"/>
                      <a:pt x="518" y="266"/>
                    </a:cubicBezTo>
                    <a:cubicBezTo>
                      <a:pt x="510" y="231"/>
                      <a:pt x="500" y="180"/>
                      <a:pt x="489" y="112"/>
                    </a:cubicBezTo>
                    <a:cubicBezTo>
                      <a:pt x="481" y="166"/>
                      <a:pt x="471" y="217"/>
                      <a:pt x="460" y="265"/>
                    </a:cubicBezTo>
                    <a:cubicBezTo>
                      <a:pt x="347" y="754"/>
                      <a:pt x="347" y="754"/>
                      <a:pt x="347" y="754"/>
                    </a:cubicBezTo>
                    <a:lnTo>
                      <a:pt x="213" y="7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0" name="Freeform 24"/>
              <p:cNvSpPr>
                <a:spLocks noEditPoints="1"/>
              </p:cNvSpPr>
              <p:nvPr/>
            </p:nvSpPr>
            <p:spPr bwMode="gray">
              <a:xfrm>
                <a:off x="3745" y="2547"/>
                <a:ext cx="31" cy="206"/>
              </a:xfrm>
              <a:custGeom>
                <a:avLst/>
                <a:gdLst>
                  <a:gd name="T0" fmla="*/ 79 w 157"/>
                  <a:gd name="T1" fmla="*/ 0 h 1031"/>
                  <a:gd name="T2" fmla="*/ 137 w 157"/>
                  <a:gd name="T3" fmla="*/ 26 h 1031"/>
                  <a:gd name="T4" fmla="*/ 157 w 157"/>
                  <a:gd name="T5" fmla="*/ 79 h 1031"/>
                  <a:gd name="T6" fmla="*/ 132 w 157"/>
                  <a:gd name="T7" fmla="*/ 139 h 1031"/>
                  <a:gd name="T8" fmla="*/ 78 w 157"/>
                  <a:gd name="T9" fmla="*/ 159 h 1031"/>
                  <a:gd name="T10" fmla="*/ 20 w 157"/>
                  <a:gd name="T11" fmla="*/ 133 h 1031"/>
                  <a:gd name="T12" fmla="*/ 0 w 157"/>
                  <a:gd name="T13" fmla="*/ 78 h 1031"/>
                  <a:gd name="T14" fmla="*/ 26 w 157"/>
                  <a:gd name="T15" fmla="*/ 20 h 1031"/>
                  <a:gd name="T16" fmla="*/ 79 w 157"/>
                  <a:gd name="T17" fmla="*/ 0 h 1031"/>
                  <a:gd name="T18" fmla="*/ 16 w 157"/>
                  <a:gd name="T19" fmla="*/ 277 h 1031"/>
                  <a:gd name="T20" fmla="*/ 144 w 157"/>
                  <a:gd name="T21" fmla="*/ 277 h 1031"/>
                  <a:gd name="T22" fmla="*/ 144 w 157"/>
                  <a:gd name="T23" fmla="*/ 1031 h 1031"/>
                  <a:gd name="T24" fmla="*/ 16 w 157"/>
                  <a:gd name="T25" fmla="*/ 1031 h 1031"/>
                  <a:gd name="T26" fmla="*/ 16 w 157"/>
                  <a:gd name="T27" fmla="*/ 277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031">
                    <a:moveTo>
                      <a:pt x="79" y="0"/>
                    </a:moveTo>
                    <a:cubicBezTo>
                      <a:pt x="102" y="0"/>
                      <a:pt x="122" y="9"/>
                      <a:pt x="137" y="26"/>
                    </a:cubicBezTo>
                    <a:cubicBezTo>
                      <a:pt x="151" y="42"/>
                      <a:pt x="157" y="59"/>
                      <a:pt x="157" y="79"/>
                    </a:cubicBezTo>
                    <a:cubicBezTo>
                      <a:pt x="157" y="103"/>
                      <a:pt x="149" y="123"/>
                      <a:pt x="132" y="139"/>
                    </a:cubicBezTo>
                    <a:cubicBezTo>
                      <a:pt x="117" y="152"/>
                      <a:pt x="99" y="159"/>
                      <a:pt x="78" y="159"/>
                    </a:cubicBezTo>
                    <a:cubicBezTo>
                      <a:pt x="55" y="159"/>
                      <a:pt x="35" y="150"/>
                      <a:pt x="20" y="133"/>
                    </a:cubicBezTo>
                    <a:cubicBezTo>
                      <a:pt x="6" y="118"/>
                      <a:pt x="0" y="99"/>
                      <a:pt x="0" y="78"/>
                    </a:cubicBezTo>
                    <a:cubicBezTo>
                      <a:pt x="0" y="56"/>
                      <a:pt x="9" y="37"/>
                      <a:pt x="26" y="20"/>
                    </a:cubicBezTo>
                    <a:cubicBezTo>
                      <a:pt x="41" y="7"/>
                      <a:pt x="58" y="0"/>
                      <a:pt x="79" y="0"/>
                    </a:cubicBezTo>
                    <a:moveTo>
                      <a:pt x="16" y="277"/>
                    </a:moveTo>
                    <a:cubicBezTo>
                      <a:pt x="144" y="277"/>
                      <a:pt x="144" y="277"/>
                      <a:pt x="144" y="277"/>
                    </a:cubicBezTo>
                    <a:cubicBezTo>
                      <a:pt x="144" y="1031"/>
                      <a:pt x="144" y="1031"/>
                      <a:pt x="144" y="1031"/>
                    </a:cubicBezTo>
                    <a:cubicBezTo>
                      <a:pt x="16" y="1031"/>
                      <a:pt x="16" y="1031"/>
                      <a:pt x="16" y="1031"/>
                    </a:cubicBezTo>
                    <a:lnTo>
                      <a:pt x="16"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1" name="Freeform 25"/>
              <p:cNvSpPr>
                <a:spLocks/>
              </p:cNvSpPr>
              <p:nvPr/>
            </p:nvSpPr>
            <p:spPr bwMode="gray">
              <a:xfrm>
                <a:off x="3820" y="2561"/>
                <a:ext cx="67" cy="192"/>
              </a:xfrm>
              <a:custGeom>
                <a:avLst/>
                <a:gdLst>
                  <a:gd name="T0" fmla="*/ 0 w 332"/>
                  <a:gd name="T1" fmla="*/ 0 h 958"/>
                  <a:gd name="T2" fmla="*/ 129 w 332"/>
                  <a:gd name="T3" fmla="*/ 0 h 958"/>
                  <a:gd name="T4" fmla="*/ 129 w 332"/>
                  <a:gd name="T5" fmla="*/ 204 h 958"/>
                  <a:gd name="T6" fmla="*/ 332 w 332"/>
                  <a:gd name="T7" fmla="*/ 204 h 958"/>
                  <a:gd name="T8" fmla="*/ 332 w 332"/>
                  <a:gd name="T9" fmla="*/ 286 h 958"/>
                  <a:gd name="T10" fmla="*/ 129 w 332"/>
                  <a:gd name="T11" fmla="*/ 286 h 958"/>
                  <a:gd name="T12" fmla="*/ 129 w 332"/>
                  <a:gd name="T13" fmla="*/ 686 h 958"/>
                  <a:gd name="T14" fmla="*/ 163 w 332"/>
                  <a:gd name="T15" fmla="*/ 840 h 958"/>
                  <a:gd name="T16" fmla="*/ 234 w 332"/>
                  <a:gd name="T17" fmla="*/ 873 h 958"/>
                  <a:gd name="T18" fmla="*/ 289 w 332"/>
                  <a:gd name="T19" fmla="*/ 875 h 958"/>
                  <a:gd name="T20" fmla="*/ 332 w 332"/>
                  <a:gd name="T21" fmla="*/ 875 h 958"/>
                  <a:gd name="T22" fmla="*/ 332 w 332"/>
                  <a:gd name="T23" fmla="*/ 958 h 958"/>
                  <a:gd name="T24" fmla="*/ 262 w 332"/>
                  <a:gd name="T25" fmla="*/ 958 h 958"/>
                  <a:gd name="T26" fmla="*/ 132 w 332"/>
                  <a:gd name="T27" fmla="*/ 945 h 958"/>
                  <a:gd name="T28" fmla="*/ 11 w 332"/>
                  <a:gd name="T29" fmla="*/ 817 h 958"/>
                  <a:gd name="T30" fmla="*/ 0 w 332"/>
                  <a:gd name="T31" fmla="*/ 667 h 958"/>
                  <a:gd name="T32" fmla="*/ 0 w 332"/>
                  <a:gd name="T33" fmla="*/ 0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958">
                    <a:moveTo>
                      <a:pt x="0" y="0"/>
                    </a:moveTo>
                    <a:cubicBezTo>
                      <a:pt x="129" y="0"/>
                      <a:pt x="129" y="0"/>
                      <a:pt x="129" y="0"/>
                    </a:cubicBezTo>
                    <a:cubicBezTo>
                      <a:pt x="129" y="204"/>
                      <a:pt x="129" y="204"/>
                      <a:pt x="129" y="204"/>
                    </a:cubicBezTo>
                    <a:cubicBezTo>
                      <a:pt x="332" y="204"/>
                      <a:pt x="332" y="204"/>
                      <a:pt x="332" y="204"/>
                    </a:cubicBezTo>
                    <a:cubicBezTo>
                      <a:pt x="332" y="286"/>
                      <a:pt x="332" y="286"/>
                      <a:pt x="332" y="286"/>
                    </a:cubicBezTo>
                    <a:cubicBezTo>
                      <a:pt x="129" y="286"/>
                      <a:pt x="129" y="286"/>
                      <a:pt x="129" y="286"/>
                    </a:cubicBezTo>
                    <a:cubicBezTo>
                      <a:pt x="129" y="686"/>
                      <a:pt x="129" y="686"/>
                      <a:pt x="129" y="686"/>
                    </a:cubicBezTo>
                    <a:cubicBezTo>
                      <a:pt x="129" y="762"/>
                      <a:pt x="140" y="813"/>
                      <a:pt x="163" y="840"/>
                    </a:cubicBezTo>
                    <a:cubicBezTo>
                      <a:pt x="178" y="858"/>
                      <a:pt x="202" y="869"/>
                      <a:pt x="234" y="873"/>
                    </a:cubicBezTo>
                    <a:cubicBezTo>
                      <a:pt x="245" y="875"/>
                      <a:pt x="263" y="875"/>
                      <a:pt x="289" y="875"/>
                    </a:cubicBezTo>
                    <a:cubicBezTo>
                      <a:pt x="332" y="875"/>
                      <a:pt x="332" y="875"/>
                      <a:pt x="332" y="875"/>
                    </a:cubicBezTo>
                    <a:cubicBezTo>
                      <a:pt x="332" y="958"/>
                      <a:pt x="332" y="958"/>
                      <a:pt x="332" y="958"/>
                    </a:cubicBezTo>
                    <a:cubicBezTo>
                      <a:pt x="262" y="958"/>
                      <a:pt x="262" y="958"/>
                      <a:pt x="262" y="958"/>
                    </a:cubicBezTo>
                    <a:cubicBezTo>
                      <a:pt x="207" y="958"/>
                      <a:pt x="163" y="953"/>
                      <a:pt x="132" y="945"/>
                    </a:cubicBezTo>
                    <a:cubicBezTo>
                      <a:pt x="66" y="927"/>
                      <a:pt x="26" y="884"/>
                      <a:pt x="11" y="817"/>
                    </a:cubicBezTo>
                    <a:cubicBezTo>
                      <a:pt x="4" y="781"/>
                      <a:pt x="0" y="731"/>
                      <a:pt x="0" y="667"/>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2" name="Freeform 26"/>
              <p:cNvSpPr>
                <a:spLocks/>
              </p:cNvSpPr>
              <p:nvPr/>
            </p:nvSpPr>
            <p:spPr bwMode="gray">
              <a:xfrm>
                <a:off x="3918" y="2526"/>
                <a:ext cx="114" cy="227"/>
              </a:xfrm>
              <a:custGeom>
                <a:avLst/>
                <a:gdLst>
                  <a:gd name="T0" fmla="*/ 0 w 572"/>
                  <a:gd name="T1" fmla="*/ 1136 h 1136"/>
                  <a:gd name="T2" fmla="*/ 0 w 572"/>
                  <a:gd name="T3" fmla="*/ 0 h 1136"/>
                  <a:gd name="T4" fmla="*/ 129 w 572"/>
                  <a:gd name="T5" fmla="*/ 0 h 1136"/>
                  <a:gd name="T6" fmla="*/ 129 w 572"/>
                  <a:gd name="T7" fmla="*/ 400 h 1136"/>
                  <a:gd name="T8" fmla="*/ 319 w 572"/>
                  <a:gd name="T9" fmla="*/ 361 h 1136"/>
                  <a:gd name="T10" fmla="*/ 549 w 572"/>
                  <a:gd name="T11" fmla="*/ 479 h 1136"/>
                  <a:gd name="T12" fmla="*/ 572 w 572"/>
                  <a:gd name="T13" fmla="*/ 673 h 1136"/>
                  <a:gd name="T14" fmla="*/ 572 w 572"/>
                  <a:gd name="T15" fmla="*/ 1136 h 1136"/>
                  <a:gd name="T16" fmla="*/ 443 w 572"/>
                  <a:gd name="T17" fmla="*/ 1136 h 1136"/>
                  <a:gd name="T18" fmla="*/ 443 w 572"/>
                  <a:gd name="T19" fmla="*/ 653 h 1136"/>
                  <a:gd name="T20" fmla="*/ 420 w 572"/>
                  <a:gd name="T21" fmla="*/ 499 h 1136"/>
                  <a:gd name="T22" fmla="*/ 306 w 572"/>
                  <a:gd name="T23" fmla="*/ 439 h 1136"/>
                  <a:gd name="T24" fmla="*/ 129 w 572"/>
                  <a:gd name="T25" fmla="*/ 485 h 1136"/>
                  <a:gd name="T26" fmla="*/ 129 w 572"/>
                  <a:gd name="T27" fmla="*/ 1136 h 1136"/>
                  <a:gd name="T28" fmla="*/ 0 w 572"/>
                  <a:gd name="T29" fmla="*/ 1136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1136">
                    <a:moveTo>
                      <a:pt x="0" y="1136"/>
                    </a:moveTo>
                    <a:cubicBezTo>
                      <a:pt x="0" y="0"/>
                      <a:pt x="0" y="0"/>
                      <a:pt x="0" y="0"/>
                    </a:cubicBezTo>
                    <a:cubicBezTo>
                      <a:pt x="129" y="0"/>
                      <a:pt x="129" y="0"/>
                      <a:pt x="129" y="0"/>
                    </a:cubicBezTo>
                    <a:cubicBezTo>
                      <a:pt x="129" y="400"/>
                      <a:pt x="129" y="400"/>
                      <a:pt x="129" y="400"/>
                    </a:cubicBezTo>
                    <a:cubicBezTo>
                      <a:pt x="196" y="374"/>
                      <a:pt x="259" y="361"/>
                      <a:pt x="319" y="361"/>
                    </a:cubicBezTo>
                    <a:cubicBezTo>
                      <a:pt x="438" y="361"/>
                      <a:pt x="515" y="400"/>
                      <a:pt x="549" y="479"/>
                    </a:cubicBezTo>
                    <a:cubicBezTo>
                      <a:pt x="564" y="515"/>
                      <a:pt x="572" y="579"/>
                      <a:pt x="572" y="673"/>
                    </a:cubicBezTo>
                    <a:cubicBezTo>
                      <a:pt x="572" y="1136"/>
                      <a:pt x="572" y="1136"/>
                      <a:pt x="572" y="1136"/>
                    </a:cubicBezTo>
                    <a:cubicBezTo>
                      <a:pt x="443" y="1136"/>
                      <a:pt x="443" y="1136"/>
                      <a:pt x="443" y="1136"/>
                    </a:cubicBezTo>
                    <a:cubicBezTo>
                      <a:pt x="443" y="653"/>
                      <a:pt x="443" y="653"/>
                      <a:pt x="443" y="653"/>
                    </a:cubicBezTo>
                    <a:cubicBezTo>
                      <a:pt x="443" y="581"/>
                      <a:pt x="436" y="529"/>
                      <a:pt x="420" y="499"/>
                    </a:cubicBezTo>
                    <a:cubicBezTo>
                      <a:pt x="400" y="459"/>
                      <a:pt x="362" y="439"/>
                      <a:pt x="306" y="439"/>
                    </a:cubicBezTo>
                    <a:cubicBezTo>
                      <a:pt x="256" y="439"/>
                      <a:pt x="197" y="454"/>
                      <a:pt x="129" y="485"/>
                    </a:cubicBezTo>
                    <a:cubicBezTo>
                      <a:pt x="129" y="1136"/>
                      <a:pt x="129" y="1136"/>
                      <a:pt x="129" y="1136"/>
                    </a:cubicBezTo>
                    <a:lnTo>
                      <a:pt x="0" y="1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3" name="Freeform 27"/>
              <p:cNvSpPr>
                <a:spLocks/>
              </p:cNvSpPr>
              <p:nvPr/>
            </p:nvSpPr>
            <p:spPr bwMode="gray">
              <a:xfrm>
                <a:off x="4128" y="2602"/>
                <a:ext cx="126" cy="223"/>
              </a:xfrm>
              <a:custGeom>
                <a:avLst/>
                <a:gdLst>
                  <a:gd name="T0" fmla="*/ 56 w 126"/>
                  <a:gd name="T1" fmla="*/ 153 h 223"/>
                  <a:gd name="T2" fmla="*/ 0 w 126"/>
                  <a:gd name="T3" fmla="*/ 0 h 223"/>
                  <a:gd name="T4" fmla="*/ 27 w 126"/>
                  <a:gd name="T5" fmla="*/ 0 h 223"/>
                  <a:gd name="T6" fmla="*/ 67 w 126"/>
                  <a:gd name="T7" fmla="*/ 120 h 223"/>
                  <a:gd name="T8" fmla="*/ 104 w 126"/>
                  <a:gd name="T9" fmla="*/ 0 h 223"/>
                  <a:gd name="T10" fmla="*/ 126 w 126"/>
                  <a:gd name="T11" fmla="*/ 0 h 223"/>
                  <a:gd name="T12" fmla="*/ 51 w 126"/>
                  <a:gd name="T13" fmla="*/ 223 h 223"/>
                  <a:gd name="T14" fmla="*/ 29 w 126"/>
                  <a:gd name="T15" fmla="*/ 223 h 223"/>
                  <a:gd name="T16" fmla="*/ 56 w 126"/>
                  <a:gd name="T17" fmla="*/ 15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223">
                    <a:moveTo>
                      <a:pt x="56" y="153"/>
                    </a:moveTo>
                    <a:lnTo>
                      <a:pt x="0" y="0"/>
                    </a:lnTo>
                    <a:lnTo>
                      <a:pt x="27" y="0"/>
                    </a:lnTo>
                    <a:lnTo>
                      <a:pt x="67" y="120"/>
                    </a:lnTo>
                    <a:lnTo>
                      <a:pt x="104" y="0"/>
                    </a:lnTo>
                    <a:lnTo>
                      <a:pt x="126" y="0"/>
                    </a:lnTo>
                    <a:lnTo>
                      <a:pt x="51" y="223"/>
                    </a:lnTo>
                    <a:lnTo>
                      <a:pt x="29" y="223"/>
                    </a:lnTo>
                    <a:lnTo>
                      <a:pt x="56"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4" name="Freeform 28"/>
              <p:cNvSpPr>
                <a:spLocks noEditPoints="1"/>
              </p:cNvSpPr>
              <p:nvPr/>
            </p:nvSpPr>
            <p:spPr bwMode="gray">
              <a:xfrm>
                <a:off x="4270" y="2598"/>
                <a:ext cx="127" cy="159"/>
              </a:xfrm>
              <a:custGeom>
                <a:avLst/>
                <a:gdLst>
                  <a:gd name="T0" fmla="*/ 318 w 634"/>
                  <a:gd name="T1" fmla="*/ 0 h 795"/>
                  <a:gd name="T2" fmla="*/ 559 w 634"/>
                  <a:gd name="T3" fmla="*/ 107 h 795"/>
                  <a:gd name="T4" fmla="*/ 634 w 634"/>
                  <a:gd name="T5" fmla="*/ 398 h 795"/>
                  <a:gd name="T6" fmla="*/ 559 w 634"/>
                  <a:gd name="T7" fmla="*/ 688 h 795"/>
                  <a:gd name="T8" fmla="*/ 318 w 634"/>
                  <a:gd name="T9" fmla="*/ 795 h 795"/>
                  <a:gd name="T10" fmla="*/ 0 w 634"/>
                  <a:gd name="T11" fmla="*/ 393 h 795"/>
                  <a:gd name="T12" fmla="*/ 76 w 634"/>
                  <a:gd name="T13" fmla="*/ 107 h 795"/>
                  <a:gd name="T14" fmla="*/ 318 w 634"/>
                  <a:gd name="T15" fmla="*/ 0 h 795"/>
                  <a:gd name="T16" fmla="*/ 318 w 634"/>
                  <a:gd name="T17" fmla="*/ 78 h 795"/>
                  <a:gd name="T18" fmla="*/ 167 w 634"/>
                  <a:gd name="T19" fmla="*/ 176 h 795"/>
                  <a:gd name="T20" fmla="*/ 132 w 634"/>
                  <a:gd name="T21" fmla="*/ 394 h 795"/>
                  <a:gd name="T22" fmla="*/ 167 w 634"/>
                  <a:gd name="T23" fmla="*/ 619 h 795"/>
                  <a:gd name="T24" fmla="*/ 318 w 634"/>
                  <a:gd name="T25" fmla="*/ 718 h 795"/>
                  <a:gd name="T26" fmla="*/ 468 w 634"/>
                  <a:gd name="T27" fmla="*/ 619 h 795"/>
                  <a:gd name="T28" fmla="*/ 503 w 634"/>
                  <a:gd name="T29" fmla="*/ 398 h 795"/>
                  <a:gd name="T30" fmla="*/ 468 w 634"/>
                  <a:gd name="T31" fmla="*/ 176 h 795"/>
                  <a:gd name="T32" fmla="*/ 318 w 634"/>
                  <a:gd name="T33" fmla="*/ 7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4" h="795">
                    <a:moveTo>
                      <a:pt x="318" y="0"/>
                    </a:moveTo>
                    <a:cubicBezTo>
                      <a:pt x="426" y="0"/>
                      <a:pt x="506" y="36"/>
                      <a:pt x="559" y="107"/>
                    </a:cubicBezTo>
                    <a:cubicBezTo>
                      <a:pt x="609" y="176"/>
                      <a:pt x="634" y="273"/>
                      <a:pt x="634" y="398"/>
                    </a:cubicBezTo>
                    <a:cubicBezTo>
                      <a:pt x="634" y="521"/>
                      <a:pt x="609" y="618"/>
                      <a:pt x="559" y="688"/>
                    </a:cubicBezTo>
                    <a:cubicBezTo>
                      <a:pt x="507" y="760"/>
                      <a:pt x="427" y="795"/>
                      <a:pt x="318" y="795"/>
                    </a:cubicBezTo>
                    <a:cubicBezTo>
                      <a:pt x="106" y="795"/>
                      <a:pt x="0" y="661"/>
                      <a:pt x="0" y="393"/>
                    </a:cubicBezTo>
                    <a:cubicBezTo>
                      <a:pt x="0" y="271"/>
                      <a:pt x="26" y="176"/>
                      <a:pt x="76" y="107"/>
                    </a:cubicBezTo>
                    <a:cubicBezTo>
                      <a:pt x="129" y="36"/>
                      <a:pt x="210" y="0"/>
                      <a:pt x="318" y="0"/>
                    </a:cubicBezTo>
                    <a:moveTo>
                      <a:pt x="318" y="78"/>
                    </a:moveTo>
                    <a:cubicBezTo>
                      <a:pt x="245" y="78"/>
                      <a:pt x="194" y="110"/>
                      <a:pt x="167" y="176"/>
                    </a:cubicBezTo>
                    <a:cubicBezTo>
                      <a:pt x="144" y="230"/>
                      <a:pt x="132" y="303"/>
                      <a:pt x="132" y="394"/>
                    </a:cubicBezTo>
                    <a:cubicBezTo>
                      <a:pt x="132" y="490"/>
                      <a:pt x="144" y="565"/>
                      <a:pt x="167" y="619"/>
                    </a:cubicBezTo>
                    <a:cubicBezTo>
                      <a:pt x="194" y="685"/>
                      <a:pt x="245" y="718"/>
                      <a:pt x="318" y="718"/>
                    </a:cubicBezTo>
                    <a:cubicBezTo>
                      <a:pt x="391" y="718"/>
                      <a:pt x="441" y="685"/>
                      <a:pt x="468" y="619"/>
                    </a:cubicBezTo>
                    <a:cubicBezTo>
                      <a:pt x="491" y="565"/>
                      <a:pt x="503" y="491"/>
                      <a:pt x="503" y="398"/>
                    </a:cubicBezTo>
                    <a:cubicBezTo>
                      <a:pt x="503" y="302"/>
                      <a:pt x="491" y="228"/>
                      <a:pt x="468" y="176"/>
                    </a:cubicBezTo>
                    <a:cubicBezTo>
                      <a:pt x="440" y="110"/>
                      <a:pt x="390" y="78"/>
                      <a:pt x="318" y="7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5" name="Freeform 29"/>
              <p:cNvSpPr>
                <a:spLocks/>
              </p:cNvSpPr>
              <p:nvPr/>
            </p:nvSpPr>
            <p:spPr bwMode="gray">
              <a:xfrm>
                <a:off x="4433" y="2602"/>
                <a:ext cx="110" cy="155"/>
              </a:xfrm>
              <a:custGeom>
                <a:avLst/>
                <a:gdLst>
                  <a:gd name="T0" fmla="*/ 0 w 550"/>
                  <a:gd name="T1" fmla="*/ 0 h 774"/>
                  <a:gd name="T2" fmla="*/ 129 w 550"/>
                  <a:gd name="T3" fmla="*/ 0 h 774"/>
                  <a:gd name="T4" fmla="*/ 129 w 550"/>
                  <a:gd name="T5" fmla="*/ 465 h 774"/>
                  <a:gd name="T6" fmla="*/ 152 w 550"/>
                  <a:gd name="T7" fmla="*/ 636 h 774"/>
                  <a:gd name="T8" fmla="*/ 206 w 550"/>
                  <a:gd name="T9" fmla="*/ 685 h 774"/>
                  <a:gd name="T10" fmla="*/ 289 w 550"/>
                  <a:gd name="T11" fmla="*/ 697 h 774"/>
                  <a:gd name="T12" fmla="*/ 422 w 550"/>
                  <a:gd name="T13" fmla="*/ 677 h 774"/>
                  <a:gd name="T14" fmla="*/ 422 w 550"/>
                  <a:gd name="T15" fmla="*/ 0 h 774"/>
                  <a:gd name="T16" fmla="*/ 550 w 550"/>
                  <a:gd name="T17" fmla="*/ 0 h 774"/>
                  <a:gd name="T18" fmla="*/ 550 w 550"/>
                  <a:gd name="T19" fmla="*/ 742 h 774"/>
                  <a:gd name="T20" fmla="*/ 281 w 550"/>
                  <a:gd name="T21" fmla="*/ 774 h 774"/>
                  <a:gd name="T22" fmla="*/ 90 w 550"/>
                  <a:gd name="T23" fmla="*/ 734 h 774"/>
                  <a:gd name="T24" fmla="*/ 7 w 550"/>
                  <a:gd name="T25" fmla="*/ 593 h 774"/>
                  <a:gd name="T26" fmla="*/ 0 w 550"/>
                  <a:gd name="T27" fmla="*/ 475 h 774"/>
                  <a:gd name="T28" fmla="*/ 0 w 550"/>
                  <a:gd name="T2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0" h="774">
                    <a:moveTo>
                      <a:pt x="0" y="0"/>
                    </a:moveTo>
                    <a:cubicBezTo>
                      <a:pt x="129" y="0"/>
                      <a:pt x="129" y="0"/>
                      <a:pt x="129" y="0"/>
                    </a:cubicBezTo>
                    <a:cubicBezTo>
                      <a:pt x="129" y="465"/>
                      <a:pt x="129" y="465"/>
                      <a:pt x="129" y="465"/>
                    </a:cubicBezTo>
                    <a:cubicBezTo>
                      <a:pt x="129" y="550"/>
                      <a:pt x="137" y="608"/>
                      <a:pt x="152" y="636"/>
                    </a:cubicBezTo>
                    <a:cubicBezTo>
                      <a:pt x="165" y="660"/>
                      <a:pt x="183" y="676"/>
                      <a:pt x="206" y="685"/>
                    </a:cubicBezTo>
                    <a:cubicBezTo>
                      <a:pt x="225" y="693"/>
                      <a:pt x="253" y="697"/>
                      <a:pt x="289" y="697"/>
                    </a:cubicBezTo>
                    <a:cubicBezTo>
                      <a:pt x="331" y="697"/>
                      <a:pt x="375" y="690"/>
                      <a:pt x="422" y="677"/>
                    </a:cubicBezTo>
                    <a:cubicBezTo>
                      <a:pt x="422" y="0"/>
                      <a:pt x="422" y="0"/>
                      <a:pt x="422" y="0"/>
                    </a:cubicBezTo>
                    <a:cubicBezTo>
                      <a:pt x="550" y="0"/>
                      <a:pt x="550" y="0"/>
                      <a:pt x="550" y="0"/>
                    </a:cubicBezTo>
                    <a:cubicBezTo>
                      <a:pt x="550" y="742"/>
                      <a:pt x="550" y="742"/>
                      <a:pt x="550" y="742"/>
                    </a:cubicBezTo>
                    <a:cubicBezTo>
                      <a:pt x="455" y="763"/>
                      <a:pt x="365" y="774"/>
                      <a:pt x="281" y="774"/>
                    </a:cubicBezTo>
                    <a:cubicBezTo>
                      <a:pt x="196" y="774"/>
                      <a:pt x="132" y="761"/>
                      <a:pt x="90" y="734"/>
                    </a:cubicBezTo>
                    <a:cubicBezTo>
                      <a:pt x="43" y="704"/>
                      <a:pt x="15" y="657"/>
                      <a:pt x="7" y="593"/>
                    </a:cubicBezTo>
                    <a:cubicBezTo>
                      <a:pt x="2" y="563"/>
                      <a:pt x="0" y="523"/>
                      <a:pt x="0" y="475"/>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6" name="Freeform 30"/>
              <p:cNvSpPr>
                <a:spLocks/>
              </p:cNvSpPr>
              <p:nvPr/>
            </p:nvSpPr>
            <p:spPr bwMode="gray">
              <a:xfrm>
                <a:off x="2479" y="1143"/>
                <a:ext cx="496" cy="383"/>
              </a:xfrm>
              <a:custGeom>
                <a:avLst/>
                <a:gdLst>
                  <a:gd name="T0" fmla="*/ 1006 w 2477"/>
                  <a:gd name="T1" fmla="*/ 801 h 1913"/>
                  <a:gd name="T2" fmla="*/ 627 w 2477"/>
                  <a:gd name="T3" fmla="*/ 673 h 1913"/>
                  <a:gd name="T4" fmla="*/ 1 w 2477"/>
                  <a:gd name="T5" fmla="*/ 1294 h 1913"/>
                  <a:gd name="T6" fmla="*/ 627 w 2477"/>
                  <a:gd name="T7" fmla="*/ 1912 h 1913"/>
                  <a:gd name="T8" fmla="*/ 1103 w 2477"/>
                  <a:gd name="T9" fmla="*/ 1696 h 1913"/>
                  <a:gd name="T10" fmla="*/ 1103 w 2477"/>
                  <a:gd name="T11" fmla="*/ 1355 h 1913"/>
                  <a:gd name="T12" fmla="*/ 807 w 2477"/>
                  <a:gd name="T13" fmla="*/ 1643 h 1913"/>
                  <a:gd name="T14" fmla="*/ 627 w 2477"/>
                  <a:gd name="T15" fmla="*/ 1681 h 1913"/>
                  <a:gd name="T16" fmla="*/ 235 w 2477"/>
                  <a:gd name="T17" fmla="*/ 1294 h 1913"/>
                  <a:gd name="T18" fmla="*/ 627 w 2477"/>
                  <a:gd name="T19" fmla="*/ 905 h 1913"/>
                  <a:gd name="T20" fmla="*/ 902 w 2477"/>
                  <a:gd name="T21" fmla="*/ 1019 h 1913"/>
                  <a:gd name="T22" fmla="*/ 1145 w 2477"/>
                  <a:gd name="T23" fmla="*/ 1298 h 1913"/>
                  <a:gd name="T24" fmla="*/ 1708 w 2477"/>
                  <a:gd name="T25" fmla="*/ 1544 h 1913"/>
                  <a:gd name="T26" fmla="*/ 2477 w 2477"/>
                  <a:gd name="T27" fmla="*/ 777 h 1913"/>
                  <a:gd name="T28" fmla="*/ 1708 w 2477"/>
                  <a:gd name="T29" fmla="*/ 0 h 1913"/>
                  <a:gd name="T30" fmla="*/ 1103 w 2477"/>
                  <a:gd name="T31" fmla="*/ 309 h 1913"/>
                  <a:gd name="T32" fmla="*/ 1103 w 2477"/>
                  <a:gd name="T33" fmla="*/ 771 h 1913"/>
                  <a:gd name="T34" fmla="*/ 1708 w 2477"/>
                  <a:gd name="T35" fmla="*/ 244 h 1913"/>
                  <a:gd name="T36" fmla="*/ 2236 w 2477"/>
                  <a:gd name="T37" fmla="*/ 777 h 1913"/>
                  <a:gd name="T38" fmla="*/ 1708 w 2477"/>
                  <a:gd name="T39" fmla="*/ 1305 h 1913"/>
                  <a:gd name="T40" fmla="*/ 1365 w 2477"/>
                  <a:gd name="T41" fmla="*/ 1179 h 1913"/>
                  <a:gd name="T42" fmla="*/ 1006 w 2477"/>
                  <a:gd name="T43" fmla="*/ 801 h 1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77" h="1913">
                    <a:moveTo>
                      <a:pt x="1006" y="801"/>
                    </a:moveTo>
                    <a:cubicBezTo>
                      <a:pt x="916" y="722"/>
                      <a:pt x="771" y="674"/>
                      <a:pt x="627" y="673"/>
                    </a:cubicBezTo>
                    <a:cubicBezTo>
                      <a:pt x="283" y="672"/>
                      <a:pt x="2" y="944"/>
                      <a:pt x="1" y="1294"/>
                    </a:cubicBezTo>
                    <a:cubicBezTo>
                      <a:pt x="0" y="1638"/>
                      <a:pt x="283" y="1911"/>
                      <a:pt x="627" y="1912"/>
                    </a:cubicBezTo>
                    <a:cubicBezTo>
                      <a:pt x="820" y="1913"/>
                      <a:pt x="988" y="1834"/>
                      <a:pt x="1103" y="1696"/>
                    </a:cubicBezTo>
                    <a:cubicBezTo>
                      <a:pt x="1103" y="1355"/>
                      <a:pt x="1103" y="1355"/>
                      <a:pt x="1103" y="1355"/>
                    </a:cubicBezTo>
                    <a:cubicBezTo>
                      <a:pt x="1042" y="1461"/>
                      <a:pt x="918" y="1597"/>
                      <a:pt x="807" y="1643"/>
                    </a:cubicBezTo>
                    <a:cubicBezTo>
                      <a:pt x="751" y="1666"/>
                      <a:pt x="694" y="1681"/>
                      <a:pt x="627" y="1681"/>
                    </a:cubicBezTo>
                    <a:cubicBezTo>
                      <a:pt x="412" y="1681"/>
                      <a:pt x="235" y="1514"/>
                      <a:pt x="235" y="1294"/>
                    </a:cubicBezTo>
                    <a:cubicBezTo>
                      <a:pt x="235" y="1091"/>
                      <a:pt x="398" y="904"/>
                      <a:pt x="627" y="905"/>
                    </a:cubicBezTo>
                    <a:cubicBezTo>
                      <a:pt x="734" y="905"/>
                      <a:pt x="831" y="949"/>
                      <a:pt x="902" y="1019"/>
                    </a:cubicBezTo>
                    <a:cubicBezTo>
                      <a:pt x="976" y="1090"/>
                      <a:pt x="1090" y="1239"/>
                      <a:pt x="1145" y="1298"/>
                    </a:cubicBezTo>
                    <a:cubicBezTo>
                      <a:pt x="1285" y="1449"/>
                      <a:pt x="1486" y="1543"/>
                      <a:pt x="1708" y="1544"/>
                    </a:cubicBezTo>
                    <a:cubicBezTo>
                      <a:pt x="2132" y="1545"/>
                      <a:pt x="2477" y="1201"/>
                      <a:pt x="2477" y="777"/>
                    </a:cubicBezTo>
                    <a:cubicBezTo>
                      <a:pt x="2477" y="353"/>
                      <a:pt x="2132" y="0"/>
                      <a:pt x="1708" y="0"/>
                    </a:cubicBezTo>
                    <a:cubicBezTo>
                      <a:pt x="1461" y="0"/>
                      <a:pt x="1244" y="129"/>
                      <a:pt x="1103" y="309"/>
                    </a:cubicBezTo>
                    <a:cubicBezTo>
                      <a:pt x="1103" y="771"/>
                      <a:pt x="1103" y="771"/>
                      <a:pt x="1103" y="771"/>
                    </a:cubicBezTo>
                    <a:cubicBezTo>
                      <a:pt x="1210" y="478"/>
                      <a:pt x="1404" y="244"/>
                      <a:pt x="1708" y="244"/>
                    </a:cubicBezTo>
                    <a:cubicBezTo>
                      <a:pt x="2000" y="244"/>
                      <a:pt x="2237" y="485"/>
                      <a:pt x="2236" y="777"/>
                    </a:cubicBezTo>
                    <a:cubicBezTo>
                      <a:pt x="2235" y="1069"/>
                      <a:pt x="2000" y="1305"/>
                      <a:pt x="1708" y="1305"/>
                    </a:cubicBezTo>
                    <a:cubicBezTo>
                      <a:pt x="1578" y="1304"/>
                      <a:pt x="1457" y="1257"/>
                      <a:pt x="1365" y="1179"/>
                    </a:cubicBezTo>
                    <a:cubicBezTo>
                      <a:pt x="1251" y="1090"/>
                      <a:pt x="1124" y="901"/>
                      <a:pt x="1006" y="801"/>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7" name="Freeform 31"/>
              <p:cNvSpPr>
                <a:spLocks/>
              </p:cNvSpPr>
              <p:nvPr/>
            </p:nvSpPr>
            <p:spPr bwMode="gray">
              <a:xfrm>
                <a:off x="1671" y="1560"/>
                <a:ext cx="340" cy="556"/>
              </a:xfrm>
              <a:custGeom>
                <a:avLst/>
                <a:gdLst>
                  <a:gd name="T0" fmla="*/ 0 w 1700"/>
                  <a:gd name="T1" fmla="*/ 0 h 2777"/>
                  <a:gd name="T2" fmla="*/ 1700 w 1700"/>
                  <a:gd name="T3" fmla="*/ 0 h 2777"/>
                  <a:gd name="T4" fmla="*/ 1700 w 1700"/>
                  <a:gd name="T5" fmla="*/ 473 h 2777"/>
                  <a:gd name="T6" fmla="*/ 1429 w 1700"/>
                  <a:gd name="T7" fmla="*/ 286 h 2777"/>
                  <a:gd name="T8" fmla="*/ 642 w 1700"/>
                  <a:gd name="T9" fmla="*/ 286 h 2777"/>
                  <a:gd name="T10" fmla="*/ 642 w 1700"/>
                  <a:gd name="T11" fmla="*/ 1104 h 2777"/>
                  <a:gd name="T12" fmla="*/ 1495 w 1700"/>
                  <a:gd name="T13" fmla="*/ 1104 h 2777"/>
                  <a:gd name="T14" fmla="*/ 1495 w 1700"/>
                  <a:gd name="T15" fmla="*/ 1537 h 2777"/>
                  <a:gd name="T16" fmla="*/ 1262 w 1700"/>
                  <a:gd name="T17" fmla="*/ 1398 h 2777"/>
                  <a:gd name="T18" fmla="*/ 642 w 1700"/>
                  <a:gd name="T19" fmla="*/ 1398 h 2777"/>
                  <a:gd name="T20" fmla="*/ 642 w 1700"/>
                  <a:gd name="T21" fmla="*/ 2515 h 2777"/>
                  <a:gd name="T22" fmla="*/ 820 w 1700"/>
                  <a:gd name="T23" fmla="*/ 2777 h 2777"/>
                  <a:gd name="T24" fmla="*/ 11 w 1700"/>
                  <a:gd name="T25" fmla="*/ 2777 h 2777"/>
                  <a:gd name="T26" fmla="*/ 181 w 1700"/>
                  <a:gd name="T27" fmla="*/ 2515 h 2777"/>
                  <a:gd name="T28" fmla="*/ 181 w 1700"/>
                  <a:gd name="T29" fmla="*/ 291 h 2777"/>
                  <a:gd name="T30" fmla="*/ 0 w 1700"/>
                  <a:gd name="T31" fmla="*/ 0 h 2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0" h="2777">
                    <a:moveTo>
                      <a:pt x="0" y="0"/>
                    </a:moveTo>
                    <a:cubicBezTo>
                      <a:pt x="1700" y="0"/>
                      <a:pt x="1700" y="0"/>
                      <a:pt x="1700" y="0"/>
                    </a:cubicBezTo>
                    <a:cubicBezTo>
                      <a:pt x="1700" y="473"/>
                      <a:pt x="1700" y="473"/>
                      <a:pt x="1700" y="473"/>
                    </a:cubicBezTo>
                    <a:cubicBezTo>
                      <a:pt x="1700" y="473"/>
                      <a:pt x="1613" y="287"/>
                      <a:pt x="1429" y="286"/>
                    </a:cubicBezTo>
                    <a:cubicBezTo>
                      <a:pt x="642" y="286"/>
                      <a:pt x="642" y="286"/>
                      <a:pt x="642" y="286"/>
                    </a:cubicBezTo>
                    <a:cubicBezTo>
                      <a:pt x="642" y="1104"/>
                      <a:pt x="642" y="1104"/>
                      <a:pt x="642" y="1104"/>
                    </a:cubicBezTo>
                    <a:cubicBezTo>
                      <a:pt x="1495" y="1104"/>
                      <a:pt x="1495" y="1104"/>
                      <a:pt x="1495" y="1104"/>
                    </a:cubicBezTo>
                    <a:cubicBezTo>
                      <a:pt x="1495" y="1537"/>
                      <a:pt x="1495" y="1537"/>
                      <a:pt x="1495" y="1537"/>
                    </a:cubicBezTo>
                    <a:cubicBezTo>
                      <a:pt x="1495" y="1537"/>
                      <a:pt x="1468" y="1399"/>
                      <a:pt x="1262" y="1398"/>
                    </a:cubicBezTo>
                    <a:cubicBezTo>
                      <a:pt x="642" y="1398"/>
                      <a:pt x="642" y="1398"/>
                      <a:pt x="642" y="1398"/>
                    </a:cubicBezTo>
                    <a:cubicBezTo>
                      <a:pt x="642" y="2515"/>
                      <a:pt x="642" y="2515"/>
                      <a:pt x="642" y="2515"/>
                    </a:cubicBezTo>
                    <a:cubicBezTo>
                      <a:pt x="642" y="2679"/>
                      <a:pt x="820" y="2777"/>
                      <a:pt x="820" y="2777"/>
                    </a:cubicBezTo>
                    <a:cubicBezTo>
                      <a:pt x="11" y="2777"/>
                      <a:pt x="11" y="2777"/>
                      <a:pt x="11" y="2777"/>
                    </a:cubicBezTo>
                    <a:cubicBezTo>
                      <a:pt x="11" y="2777"/>
                      <a:pt x="181" y="2691"/>
                      <a:pt x="181" y="2515"/>
                    </a:cubicBezTo>
                    <a:cubicBezTo>
                      <a:pt x="181" y="291"/>
                      <a:pt x="181" y="291"/>
                      <a:pt x="181" y="291"/>
                    </a:cubicBezTo>
                    <a:cubicBezTo>
                      <a:pt x="181" y="104"/>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8" name="Freeform 32"/>
              <p:cNvSpPr>
                <a:spLocks/>
              </p:cNvSpPr>
              <p:nvPr/>
            </p:nvSpPr>
            <p:spPr bwMode="gray">
              <a:xfrm>
                <a:off x="2475" y="1560"/>
                <a:ext cx="224" cy="775"/>
              </a:xfrm>
              <a:custGeom>
                <a:avLst/>
                <a:gdLst>
                  <a:gd name="T0" fmla="*/ 257 w 1123"/>
                  <a:gd name="T1" fmla="*/ 0 h 3872"/>
                  <a:gd name="T2" fmla="*/ 1123 w 1123"/>
                  <a:gd name="T3" fmla="*/ 0 h 3872"/>
                  <a:gd name="T4" fmla="*/ 929 w 1123"/>
                  <a:gd name="T5" fmla="*/ 242 h 3872"/>
                  <a:gd name="T6" fmla="*/ 929 w 1123"/>
                  <a:gd name="T7" fmla="*/ 2847 h 3872"/>
                  <a:gd name="T8" fmla="*/ 0 w 1123"/>
                  <a:gd name="T9" fmla="*/ 3869 h 3872"/>
                  <a:gd name="T10" fmla="*/ 443 w 1123"/>
                  <a:gd name="T11" fmla="*/ 2847 h 3872"/>
                  <a:gd name="T12" fmla="*/ 443 w 1123"/>
                  <a:gd name="T13" fmla="*/ 242 h 3872"/>
                  <a:gd name="T14" fmla="*/ 257 w 1123"/>
                  <a:gd name="T15" fmla="*/ 0 h 38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3" h="3872">
                    <a:moveTo>
                      <a:pt x="257" y="0"/>
                    </a:moveTo>
                    <a:cubicBezTo>
                      <a:pt x="1123" y="0"/>
                      <a:pt x="1123" y="0"/>
                      <a:pt x="1123" y="0"/>
                    </a:cubicBezTo>
                    <a:cubicBezTo>
                      <a:pt x="1123" y="0"/>
                      <a:pt x="929" y="92"/>
                      <a:pt x="929" y="242"/>
                    </a:cubicBezTo>
                    <a:cubicBezTo>
                      <a:pt x="929" y="2847"/>
                      <a:pt x="929" y="2847"/>
                      <a:pt x="929" y="2847"/>
                    </a:cubicBezTo>
                    <a:cubicBezTo>
                      <a:pt x="929" y="3727"/>
                      <a:pt x="46" y="3872"/>
                      <a:pt x="0" y="3869"/>
                    </a:cubicBezTo>
                    <a:cubicBezTo>
                      <a:pt x="75" y="3821"/>
                      <a:pt x="442" y="3508"/>
                      <a:pt x="443" y="2847"/>
                    </a:cubicBezTo>
                    <a:cubicBezTo>
                      <a:pt x="443" y="242"/>
                      <a:pt x="443" y="242"/>
                      <a:pt x="443" y="242"/>
                    </a:cubicBezTo>
                    <a:cubicBezTo>
                      <a:pt x="444" y="100"/>
                      <a:pt x="257" y="0"/>
                      <a:pt x="257"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49" name="Freeform 33"/>
              <p:cNvSpPr>
                <a:spLocks/>
              </p:cNvSpPr>
              <p:nvPr/>
            </p:nvSpPr>
            <p:spPr bwMode="gray">
              <a:xfrm>
                <a:off x="2723" y="1560"/>
                <a:ext cx="174" cy="556"/>
              </a:xfrm>
              <a:custGeom>
                <a:avLst/>
                <a:gdLst>
                  <a:gd name="T0" fmla="*/ 0 w 868"/>
                  <a:gd name="T1" fmla="*/ 0 h 2778"/>
                  <a:gd name="T2" fmla="*/ 868 w 868"/>
                  <a:gd name="T3" fmla="*/ 0 h 2778"/>
                  <a:gd name="T4" fmla="*/ 675 w 868"/>
                  <a:gd name="T5" fmla="*/ 245 h 2778"/>
                  <a:gd name="T6" fmla="*/ 675 w 868"/>
                  <a:gd name="T7" fmla="*/ 2514 h 2778"/>
                  <a:gd name="T8" fmla="*/ 868 w 868"/>
                  <a:gd name="T9" fmla="*/ 2778 h 2778"/>
                  <a:gd name="T10" fmla="*/ 0 w 868"/>
                  <a:gd name="T11" fmla="*/ 2778 h 2778"/>
                  <a:gd name="T12" fmla="*/ 193 w 868"/>
                  <a:gd name="T13" fmla="*/ 2514 h 2778"/>
                  <a:gd name="T14" fmla="*/ 193 w 868"/>
                  <a:gd name="T15" fmla="*/ 245 h 2778"/>
                  <a:gd name="T16" fmla="*/ 0 w 868"/>
                  <a:gd name="T17" fmla="*/ 0 h 2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 h="2778">
                    <a:moveTo>
                      <a:pt x="0" y="0"/>
                    </a:moveTo>
                    <a:cubicBezTo>
                      <a:pt x="868" y="0"/>
                      <a:pt x="868" y="0"/>
                      <a:pt x="868" y="0"/>
                    </a:cubicBezTo>
                    <a:cubicBezTo>
                      <a:pt x="868" y="0"/>
                      <a:pt x="675" y="92"/>
                      <a:pt x="675" y="245"/>
                    </a:cubicBezTo>
                    <a:cubicBezTo>
                      <a:pt x="675" y="2514"/>
                      <a:pt x="675" y="2514"/>
                      <a:pt x="675" y="2514"/>
                    </a:cubicBezTo>
                    <a:cubicBezTo>
                      <a:pt x="675" y="2677"/>
                      <a:pt x="868" y="2778"/>
                      <a:pt x="868" y="2778"/>
                    </a:cubicBezTo>
                    <a:cubicBezTo>
                      <a:pt x="0" y="2778"/>
                      <a:pt x="0" y="2778"/>
                      <a:pt x="0" y="2778"/>
                    </a:cubicBezTo>
                    <a:cubicBezTo>
                      <a:pt x="0" y="2778"/>
                      <a:pt x="193" y="2677"/>
                      <a:pt x="193" y="2514"/>
                    </a:cubicBezTo>
                    <a:cubicBezTo>
                      <a:pt x="193" y="245"/>
                      <a:pt x="193" y="245"/>
                      <a:pt x="193" y="245"/>
                    </a:cubicBezTo>
                    <a:cubicBezTo>
                      <a:pt x="193" y="92"/>
                      <a:pt x="0" y="0"/>
                      <a:pt x="0"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50" name="Freeform 34"/>
              <p:cNvSpPr>
                <a:spLocks/>
              </p:cNvSpPr>
              <p:nvPr/>
            </p:nvSpPr>
            <p:spPr bwMode="gray">
              <a:xfrm>
                <a:off x="2898" y="1560"/>
                <a:ext cx="416" cy="556"/>
              </a:xfrm>
              <a:custGeom>
                <a:avLst/>
                <a:gdLst>
                  <a:gd name="T0" fmla="*/ 170 w 2079"/>
                  <a:gd name="T1" fmla="*/ 0 h 2777"/>
                  <a:gd name="T2" fmla="*/ 2079 w 2079"/>
                  <a:gd name="T3" fmla="*/ 0 h 2777"/>
                  <a:gd name="T4" fmla="*/ 1917 w 2079"/>
                  <a:gd name="T5" fmla="*/ 505 h 2777"/>
                  <a:gd name="T6" fmla="*/ 1684 w 2079"/>
                  <a:gd name="T7" fmla="*/ 293 h 2777"/>
                  <a:gd name="T8" fmla="*/ 1288 w 2079"/>
                  <a:gd name="T9" fmla="*/ 293 h 2777"/>
                  <a:gd name="T10" fmla="*/ 1288 w 2079"/>
                  <a:gd name="T11" fmla="*/ 2515 h 2777"/>
                  <a:gd name="T12" fmla="*/ 1474 w 2079"/>
                  <a:gd name="T13" fmla="*/ 2777 h 2777"/>
                  <a:gd name="T14" fmla="*/ 624 w 2079"/>
                  <a:gd name="T15" fmla="*/ 2777 h 2777"/>
                  <a:gd name="T16" fmla="*/ 808 w 2079"/>
                  <a:gd name="T17" fmla="*/ 2515 h 2777"/>
                  <a:gd name="T18" fmla="*/ 808 w 2079"/>
                  <a:gd name="T19" fmla="*/ 293 h 2777"/>
                  <a:gd name="T20" fmla="*/ 330 w 2079"/>
                  <a:gd name="T21" fmla="*/ 293 h 2777"/>
                  <a:gd name="T22" fmla="*/ 0 w 2079"/>
                  <a:gd name="T23" fmla="*/ 547 h 2777"/>
                  <a:gd name="T24" fmla="*/ 170 w 2079"/>
                  <a:gd name="T25" fmla="*/ 0 h 2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79" h="2777">
                    <a:moveTo>
                      <a:pt x="170" y="0"/>
                    </a:moveTo>
                    <a:cubicBezTo>
                      <a:pt x="2079" y="0"/>
                      <a:pt x="2079" y="0"/>
                      <a:pt x="2079" y="0"/>
                    </a:cubicBezTo>
                    <a:cubicBezTo>
                      <a:pt x="1917" y="505"/>
                      <a:pt x="1917" y="505"/>
                      <a:pt x="1917" y="505"/>
                    </a:cubicBezTo>
                    <a:cubicBezTo>
                      <a:pt x="1917" y="505"/>
                      <a:pt x="1869" y="293"/>
                      <a:pt x="1684" y="293"/>
                    </a:cubicBezTo>
                    <a:cubicBezTo>
                      <a:pt x="1288" y="293"/>
                      <a:pt x="1288" y="293"/>
                      <a:pt x="1288" y="293"/>
                    </a:cubicBezTo>
                    <a:cubicBezTo>
                      <a:pt x="1288" y="2515"/>
                      <a:pt x="1288" y="2515"/>
                      <a:pt x="1288" y="2515"/>
                    </a:cubicBezTo>
                    <a:cubicBezTo>
                      <a:pt x="1288" y="2656"/>
                      <a:pt x="1474" y="2777"/>
                      <a:pt x="1474" y="2777"/>
                    </a:cubicBezTo>
                    <a:cubicBezTo>
                      <a:pt x="624" y="2777"/>
                      <a:pt x="624" y="2777"/>
                      <a:pt x="624" y="2777"/>
                    </a:cubicBezTo>
                    <a:cubicBezTo>
                      <a:pt x="624" y="2777"/>
                      <a:pt x="809" y="2668"/>
                      <a:pt x="808" y="2515"/>
                    </a:cubicBezTo>
                    <a:cubicBezTo>
                      <a:pt x="808" y="293"/>
                      <a:pt x="808" y="293"/>
                      <a:pt x="808" y="293"/>
                    </a:cubicBezTo>
                    <a:cubicBezTo>
                      <a:pt x="330" y="293"/>
                      <a:pt x="330" y="293"/>
                      <a:pt x="330" y="293"/>
                    </a:cubicBezTo>
                    <a:cubicBezTo>
                      <a:pt x="195" y="293"/>
                      <a:pt x="0" y="547"/>
                      <a:pt x="0" y="547"/>
                    </a:cubicBezTo>
                    <a:lnTo>
                      <a:pt x="17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51" name="Freeform 35"/>
              <p:cNvSpPr>
                <a:spLocks/>
              </p:cNvSpPr>
              <p:nvPr/>
            </p:nvSpPr>
            <p:spPr bwMode="gray">
              <a:xfrm>
                <a:off x="3654" y="1560"/>
                <a:ext cx="465" cy="564"/>
              </a:xfrm>
              <a:custGeom>
                <a:avLst/>
                <a:gdLst>
                  <a:gd name="T0" fmla="*/ 1488 w 2324"/>
                  <a:gd name="T1" fmla="*/ 0 h 2820"/>
                  <a:gd name="T2" fmla="*/ 2324 w 2324"/>
                  <a:gd name="T3" fmla="*/ 0 h 2820"/>
                  <a:gd name="T4" fmla="*/ 2145 w 2324"/>
                  <a:gd name="T5" fmla="*/ 244 h 2820"/>
                  <a:gd name="T6" fmla="*/ 2145 w 2324"/>
                  <a:gd name="T7" fmla="*/ 1926 h 2820"/>
                  <a:gd name="T8" fmla="*/ 1185 w 2324"/>
                  <a:gd name="T9" fmla="*/ 2820 h 2820"/>
                  <a:gd name="T10" fmla="*/ 185 w 2324"/>
                  <a:gd name="T11" fmla="*/ 1926 h 2820"/>
                  <a:gd name="T12" fmla="*/ 185 w 2324"/>
                  <a:gd name="T13" fmla="*/ 244 h 2820"/>
                  <a:gd name="T14" fmla="*/ 0 w 2324"/>
                  <a:gd name="T15" fmla="*/ 0 h 2820"/>
                  <a:gd name="T16" fmla="*/ 861 w 2324"/>
                  <a:gd name="T17" fmla="*/ 0 h 2820"/>
                  <a:gd name="T18" fmla="*/ 669 w 2324"/>
                  <a:gd name="T19" fmla="*/ 244 h 2820"/>
                  <a:gd name="T20" fmla="*/ 669 w 2324"/>
                  <a:gd name="T21" fmla="*/ 1926 h 2820"/>
                  <a:gd name="T22" fmla="*/ 1185 w 2324"/>
                  <a:gd name="T23" fmla="*/ 2519 h 2820"/>
                  <a:gd name="T24" fmla="*/ 1677 w 2324"/>
                  <a:gd name="T25" fmla="*/ 1926 h 2820"/>
                  <a:gd name="T26" fmla="*/ 1677 w 2324"/>
                  <a:gd name="T27" fmla="*/ 244 h 2820"/>
                  <a:gd name="T28" fmla="*/ 1488 w 2324"/>
                  <a:gd name="T29" fmla="*/ 0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4" h="2820">
                    <a:moveTo>
                      <a:pt x="1488" y="0"/>
                    </a:moveTo>
                    <a:cubicBezTo>
                      <a:pt x="2324" y="0"/>
                      <a:pt x="2324" y="0"/>
                      <a:pt x="2324" y="0"/>
                    </a:cubicBezTo>
                    <a:cubicBezTo>
                      <a:pt x="2324" y="0"/>
                      <a:pt x="2145" y="94"/>
                      <a:pt x="2145" y="244"/>
                    </a:cubicBezTo>
                    <a:cubicBezTo>
                      <a:pt x="2145" y="1926"/>
                      <a:pt x="2145" y="1926"/>
                      <a:pt x="2145" y="1926"/>
                    </a:cubicBezTo>
                    <a:cubicBezTo>
                      <a:pt x="2144" y="2610"/>
                      <a:pt x="1578" y="2820"/>
                      <a:pt x="1185" y="2820"/>
                    </a:cubicBezTo>
                    <a:cubicBezTo>
                      <a:pt x="795" y="2820"/>
                      <a:pt x="184" y="2607"/>
                      <a:pt x="185" y="1926"/>
                    </a:cubicBezTo>
                    <a:cubicBezTo>
                      <a:pt x="185" y="244"/>
                      <a:pt x="185" y="244"/>
                      <a:pt x="185" y="244"/>
                    </a:cubicBezTo>
                    <a:cubicBezTo>
                      <a:pt x="185" y="94"/>
                      <a:pt x="0" y="0"/>
                      <a:pt x="0" y="0"/>
                    </a:cubicBezTo>
                    <a:cubicBezTo>
                      <a:pt x="861" y="0"/>
                      <a:pt x="861" y="0"/>
                      <a:pt x="861" y="0"/>
                    </a:cubicBezTo>
                    <a:cubicBezTo>
                      <a:pt x="861" y="0"/>
                      <a:pt x="669" y="92"/>
                      <a:pt x="669" y="244"/>
                    </a:cubicBezTo>
                    <a:cubicBezTo>
                      <a:pt x="669" y="1926"/>
                      <a:pt x="669" y="1926"/>
                      <a:pt x="669" y="1926"/>
                    </a:cubicBezTo>
                    <a:cubicBezTo>
                      <a:pt x="669" y="2285"/>
                      <a:pt x="907" y="2519"/>
                      <a:pt x="1185" y="2519"/>
                    </a:cubicBezTo>
                    <a:cubicBezTo>
                      <a:pt x="1464" y="2519"/>
                      <a:pt x="1676" y="2275"/>
                      <a:pt x="1677" y="1926"/>
                    </a:cubicBezTo>
                    <a:cubicBezTo>
                      <a:pt x="1677" y="244"/>
                      <a:pt x="1677" y="244"/>
                      <a:pt x="1677" y="244"/>
                    </a:cubicBezTo>
                    <a:cubicBezTo>
                      <a:pt x="1677" y="94"/>
                      <a:pt x="1488" y="0"/>
                      <a:pt x="1488"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52" name="Freeform 36"/>
              <p:cNvSpPr>
                <a:spLocks/>
              </p:cNvSpPr>
              <p:nvPr/>
            </p:nvSpPr>
            <p:spPr bwMode="gray">
              <a:xfrm>
                <a:off x="2027" y="1560"/>
                <a:ext cx="469" cy="566"/>
              </a:xfrm>
              <a:custGeom>
                <a:avLst/>
                <a:gdLst>
                  <a:gd name="T0" fmla="*/ 1495 w 2347"/>
                  <a:gd name="T1" fmla="*/ 0 h 2827"/>
                  <a:gd name="T2" fmla="*/ 2347 w 2347"/>
                  <a:gd name="T3" fmla="*/ 0 h 2827"/>
                  <a:gd name="T4" fmla="*/ 2166 w 2347"/>
                  <a:gd name="T5" fmla="*/ 247 h 2827"/>
                  <a:gd name="T6" fmla="*/ 2166 w 2347"/>
                  <a:gd name="T7" fmla="*/ 1925 h 2827"/>
                  <a:gd name="T8" fmla="*/ 1176 w 2347"/>
                  <a:gd name="T9" fmla="*/ 2827 h 2827"/>
                  <a:gd name="T10" fmla="*/ 175 w 2347"/>
                  <a:gd name="T11" fmla="*/ 1925 h 2827"/>
                  <a:gd name="T12" fmla="*/ 174 w 2347"/>
                  <a:gd name="T13" fmla="*/ 247 h 2827"/>
                  <a:gd name="T14" fmla="*/ 0 w 2347"/>
                  <a:gd name="T15" fmla="*/ 0 h 2827"/>
                  <a:gd name="T16" fmla="*/ 860 w 2347"/>
                  <a:gd name="T17" fmla="*/ 0 h 2827"/>
                  <a:gd name="T18" fmla="*/ 661 w 2347"/>
                  <a:gd name="T19" fmla="*/ 247 h 2827"/>
                  <a:gd name="T20" fmla="*/ 660 w 2347"/>
                  <a:gd name="T21" fmla="*/ 1925 h 2827"/>
                  <a:gd name="T22" fmla="*/ 1176 w 2347"/>
                  <a:gd name="T23" fmla="*/ 2527 h 2827"/>
                  <a:gd name="T24" fmla="*/ 1678 w 2347"/>
                  <a:gd name="T25" fmla="*/ 1925 h 2827"/>
                  <a:gd name="T26" fmla="*/ 1679 w 2347"/>
                  <a:gd name="T27" fmla="*/ 247 h 2827"/>
                  <a:gd name="T28" fmla="*/ 1495 w 2347"/>
                  <a:gd name="T29" fmla="*/ 0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7" h="2827">
                    <a:moveTo>
                      <a:pt x="1495" y="0"/>
                    </a:moveTo>
                    <a:cubicBezTo>
                      <a:pt x="2347" y="0"/>
                      <a:pt x="2347" y="0"/>
                      <a:pt x="2347" y="0"/>
                    </a:cubicBezTo>
                    <a:cubicBezTo>
                      <a:pt x="2347" y="0"/>
                      <a:pt x="2166" y="98"/>
                      <a:pt x="2166" y="247"/>
                    </a:cubicBezTo>
                    <a:cubicBezTo>
                      <a:pt x="2166" y="248"/>
                      <a:pt x="2166" y="1925"/>
                      <a:pt x="2166" y="1925"/>
                    </a:cubicBezTo>
                    <a:cubicBezTo>
                      <a:pt x="2166" y="2611"/>
                      <a:pt x="1573" y="2827"/>
                      <a:pt x="1176" y="2827"/>
                    </a:cubicBezTo>
                    <a:cubicBezTo>
                      <a:pt x="786" y="2827"/>
                      <a:pt x="175" y="2608"/>
                      <a:pt x="175" y="1925"/>
                    </a:cubicBezTo>
                    <a:cubicBezTo>
                      <a:pt x="174" y="247"/>
                      <a:pt x="174" y="247"/>
                      <a:pt x="174" y="247"/>
                    </a:cubicBezTo>
                    <a:cubicBezTo>
                      <a:pt x="174" y="97"/>
                      <a:pt x="0" y="0"/>
                      <a:pt x="0" y="0"/>
                    </a:cubicBezTo>
                    <a:cubicBezTo>
                      <a:pt x="860" y="0"/>
                      <a:pt x="860" y="0"/>
                      <a:pt x="860" y="0"/>
                    </a:cubicBezTo>
                    <a:cubicBezTo>
                      <a:pt x="860" y="0"/>
                      <a:pt x="661" y="98"/>
                      <a:pt x="661" y="247"/>
                    </a:cubicBezTo>
                    <a:cubicBezTo>
                      <a:pt x="660" y="1925"/>
                      <a:pt x="660" y="1925"/>
                      <a:pt x="660" y="1925"/>
                    </a:cubicBezTo>
                    <a:cubicBezTo>
                      <a:pt x="660" y="2280"/>
                      <a:pt x="897" y="2525"/>
                      <a:pt x="1176" y="2527"/>
                    </a:cubicBezTo>
                    <a:cubicBezTo>
                      <a:pt x="1454" y="2528"/>
                      <a:pt x="1678" y="2277"/>
                      <a:pt x="1678" y="1925"/>
                    </a:cubicBezTo>
                    <a:cubicBezTo>
                      <a:pt x="1679" y="247"/>
                      <a:pt x="1679" y="247"/>
                      <a:pt x="1679" y="247"/>
                    </a:cubicBezTo>
                    <a:cubicBezTo>
                      <a:pt x="1679" y="97"/>
                      <a:pt x="1495" y="0"/>
                      <a:pt x="1495" y="0"/>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9253" name="Freeform 37"/>
              <p:cNvSpPr>
                <a:spLocks/>
              </p:cNvSpPr>
              <p:nvPr/>
            </p:nvSpPr>
            <p:spPr bwMode="gray">
              <a:xfrm>
                <a:off x="3295" y="1549"/>
                <a:ext cx="358" cy="577"/>
              </a:xfrm>
              <a:custGeom>
                <a:avLst/>
                <a:gdLst>
                  <a:gd name="T0" fmla="*/ 1537 w 1788"/>
                  <a:gd name="T1" fmla="*/ 501 h 2885"/>
                  <a:gd name="T2" fmla="*/ 1067 w 1788"/>
                  <a:gd name="T3" fmla="*/ 289 h 2885"/>
                  <a:gd name="T4" fmla="*/ 528 w 1788"/>
                  <a:gd name="T5" fmla="*/ 709 h 2885"/>
                  <a:gd name="T6" fmla="*/ 1042 w 1788"/>
                  <a:gd name="T7" fmla="*/ 1230 h 2885"/>
                  <a:gd name="T8" fmla="*/ 1786 w 1788"/>
                  <a:gd name="T9" fmla="*/ 2067 h 2885"/>
                  <a:gd name="T10" fmla="*/ 681 w 1788"/>
                  <a:gd name="T11" fmla="*/ 2885 h 2885"/>
                  <a:gd name="T12" fmla="*/ 162 w 1788"/>
                  <a:gd name="T13" fmla="*/ 2813 h 2885"/>
                  <a:gd name="T14" fmla="*/ 0 w 1788"/>
                  <a:gd name="T15" fmla="*/ 2280 h 2885"/>
                  <a:gd name="T16" fmla="*/ 689 w 1788"/>
                  <a:gd name="T17" fmla="*/ 2582 h 2885"/>
                  <a:gd name="T18" fmla="*/ 1311 w 1788"/>
                  <a:gd name="T19" fmla="*/ 2126 h 2885"/>
                  <a:gd name="T20" fmla="*/ 48 w 1788"/>
                  <a:gd name="T21" fmla="*/ 765 h 2885"/>
                  <a:gd name="T22" fmla="*/ 1019 w 1788"/>
                  <a:gd name="T23" fmla="*/ 0 h 2885"/>
                  <a:gd name="T24" fmla="*/ 1537 w 1788"/>
                  <a:gd name="T25" fmla="*/ 72 h 2885"/>
                  <a:gd name="T26" fmla="*/ 1537 w 1788"/>
                  <a:gd name="T27" fmla="*/ 501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8" h="2885">
                    <a:moveTo>
                      <a:pt x="1537" y="501"/>
                    </a:moveTo>
                    <a:cubicBezTo>
                      <a:pt x="1537" y="501"/>
                      <a:pt x="1416" y="290"/>
                      <a:pt x="1067" y="289"/>
                    </a:cubicBezTo>
                    <a:cubicBezTo>
                      <a:pt x="718" y="288"/>
                      <a:pt x="529" y="471"/>
                      <a:pt x="528" y="709"/>
                    </a:cubicBezTo>
                    <a:cubicBezTo>
                      <a:pt x="527" y="978"/>
                      <a:pt x="729" y="1079"/>
                      <a:pt x="1042" y="1230"/>
                    </a:cubicBezTo>
                    <a:cubicBezTo>
                      <a:pt x="1340" y="1373"/>
                      <a:pt x="1788" y="1570"/>
                      <a:pt x="1786" y="2067"/>
                    </a:cubicBezTo>
                    <a:cubicBezTo>
                      <a:pt x="1785" y="2513"/>
                      <a:pt x="1390" y="2885"/>
                      <a:pt x="681" y="2885"/>
                    </a:cubicBezTo>
                    <a:cubicBezTo>
                      <a:pt x="463" y="2884"/>
                      <a:pt x="162" y="2813"/>
                      <a:pt x="162" y="2813"/>
                    </a:cubicBezTo>
                    <a:cubicBezTo>
                      <a:pt x="0" y="2280"/>
                      <a:pt x="0" y="2280"/>
                      <a:pt x="0" y="2280"/>
                    </a:cubicBezTo>
                    <a:cubicBezTo>
                      <a:pt x="150" y="2426"/>
                      <a:pt x="416" y="2582"/>
                      <a:pt x="689" y="2582"/>
                    </a:cubicBezTo>
                    <a:cubicBezTo>
                      <a:pt x="973" y="2582"/>
                      <a:pt x="1311" y="2407"/>
                      <a:pt x="1311" y="2126"/>
                    </a:cubicBezTo>
                    <a:cubicBezTo>
                      <a:pt x="1311" y="1583"/>
                      <a:pt x="48" y="1674"/>
                      <a:pt x="48" y="765"/>
                    </a:cubicBezTo>
                    <a:cubicBezTo>
                      <a:pt x="48" y="453"/>
                      <a:pt x="266" y="0"/>
                      <a:pt x="1019" y="0"/>
                    </a:cubicBezTo>
                    <a:cubicBezTo>
                      <a:pt x="1264" y="0"/>
                      <a:pt x="1537" y="72"/>
                      <a:pt x="1537" y="72"/>
                    </a:cubicBezTo>
                    <a:lnTo>
                      <a:pt x="1537" y="5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6" name="スライド番号プレースホルダー 5"/>
          <p:cNvSpPr>
            <a:spLocks noGrp="1"/>
          </p:cNvSpPr>
          <p:nvPr>
            <p:ph type="sldNum" sz="quarter" idx="10"/>
          </p:nvPr>
        </p:nvSpPr>
        <p:spPr/>
        <p:txBody>
          <a:bodyPr/>
          <a:lstStyle/>
          <a:p>
            <a:fld id="{DBD5EE70-C0EB-42C2-90A7-EA415F79C05F}" type="slidenum">
              <a:rPr kumimoji="1" lang="ja-JP" altLang="en-US" smtClean="0"/>
              <a:t>12</a:t>
            </a:fld>
            <a:endParaRPr kumimoji="1" lang="ja-JP" altLang="en-US" dirty="0"/>
          </a:p>
        </p:txBody>
      </p:sp>
    </p:spTree>
    <p:extLst>
      <p:ext uri="{BB962C8B-B14F-4D97-AF65-F5344CB8AC3E}">
        <p14:creationId xmlns:p14="http://schemas.microsoft.com/office/powerpoint/2010/main" val="325384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107504" y="692696"/>
            <a:ext cx="8975725" cy="5592763"/>
          </a:xfrm>
        </p:spPr>
        <p:txBody>
          <a:bodyPr/>
          <a:lstStyle/>
          <a:p>
            <a:r>
              <a:rPr lang="en-US" dirty="0" smtClean="0"/>
              <a:t>Due to increasing peak demands, peak electricity prices, and integration of renewable energy, interest in automated demand response technologies is increasing globally.</a:t>
            </a:r>
          </a:p>
          <a:p>
            <a:r>
              <a:rPr lang="en-US" b="1" dirty="0" smtClean="0"/>
              <a:t>OpenADR 2.0</a:t>
            </a:r>
            <a:r>
              <a:rPr lang="en-US" dirty="0" smtClean="0"/>
              <a:t>: </a:t>
            </a:r>
            <a:r>
              <a:rPr lang="en-US" dirty="0"/>
              <a:t>Internationally-recognized, and the most widely adopted standard for automated demand </a:t>
            </a:r>
            <a:r>
              <a:rPr lang="en-US" dirty="0" smtClean="0"/>
              <a:t>response</a:t>
            </a:r>
          </a:p>
          <a:p>
            <a:pPr lvl="1"/>
            <a:r>
              <a:rPr lang="en-US" dirty="0"/>
              <a:t>The latest 2.0b profile was just released in </a:t>
            </a:r>
            <a:r>
              <a:rPr lang="en-US" dirty="0" smtClean="0"/>
              <a:t>Aug., </a:t>
            </a:r>
            <a:r>
              <a:rPr lang="en-US" dirty="0"/>
              <a:t>2013</a:t>
            </a:r>
            <a:r>
              <a:rPr lang="en-US" dirty="0" smtClean="0"/>
              <a:t>.</a:t>
            </a:r>
          </a:p>
          <a:p>
            <a:pPr lvl="1"/>
            <a:r>
              <a:rPr lang="en-US" dirty="0" smtClean="0"/>
              <a:t>IEC approved OpenADR 2.0b as </a:t>
            </a:r>
            <a:r>
              <a:rPr lang="en-US" dirty="0"/>
              <a:t>IEC/PAS </a:t>
            </a:r>
            <a:r>
              <a:rPr lang="en-US" dirty="0" smtClean="0"/>
              <a:t>62746-10-1 in Feb., 2014</a:t>
            </a:r>
          </a:p>
          <a:p>
            <a:r>
              <a:rPr lang="en-US" dirty="0" smtClean="0"/>
              <a:t>Defines only communication model between DR servers and clients</a:t>
            </a:r>
          </a:p>
          <a:p>
            <a:pPr lvl="1"/>
            <a:r>
              <a:rPr lang="en-US" dirty="0" smtClean="0"/>
              <a:t>Proliferation of proposed deployment architectures in vendor community!</a:t>
            </a:r>
          </a:p>
          <a:p>
            <a:pPr lvl="1"/>
            <a:r>
              <a:rPr lang="en-US" dirty="0" smtClean="0"/>
              <a:t>Compliance, scalability, and security implications are often not easy-to-understand. </a:t>
            </a:r>
            <a:endParaRPr lang="en-US" dirty="0"/>
          </a:p>
        </p:txBody>
      </p:sp>
      <p:pic>
        <p:nvPicPr>
          <p:cNvPr id="6" name="Picture 4" descr="https://openadr.memberclicks.net/assets/images/openad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520936"/>
            <a:ext cx="3672408" cy="81473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875458" y="6237312"/>
            <a:ext cx="2544414" cy="369332"/>
          </a:xfrm>
          <a:prstGeom prst="rect">
            <a:avLst/>
          </a:prstGeom>
          <a:noFill/>
        </p:spPr>
        <p:txBody>
          <a:bodyPr wrap="none" rtlCol="0">
            <a:spAutoFit/>
          </a:bodyPr>
          <a:lstStyle/>
          <a:p>
            <a:r>
              <a:rPr lang="en-US" dirty="0" smtClean="0"/>
              <a:t>http://www.openadr.org</a:t>
            </a:r>
            <a:endParaRPr lang="en-US" dirty="0"/>
          </a:p>
        </p:txBody>
      </p:sp>
      <p:pic>
        <p:nvPicPr>
          <p:cNvPr id="23"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4872806" y="4963244"/>
            <a:ext cx="419100" cy="446088"/>
          </a:xfrm>
          <a:prstGeom prst="rect">
            <a:avLst/>
          </a:prstGeom>
          <a:noFill/>
          <a:ln>
            <a:noFill/>
          </a:ln>
          <a:extLst>
            <a:ext uri="{909E8E84-426E-40DD-AFC4-6F175D3DCCD1}">
              <a14:hiddenFill xmlns:a14="http://schemas.microsoft.com/office/drawing/2010/main">
                <a:gradFill rotWithShape="0">
                  <a:gsLst>
                    <a:gs pos="0">
                      <a:srgbClr val="FFFFFF"/>
                    </a:gs>
                    <a:gs pos="100000">
                      <a:srgbClr val="CACAC7"/>
                    </a:gs>
                  </a:gsLst>
                  <a:lin ang="5400000" scaled="1"/>
                </a:gradFill>
              </a14:hiddenFill>
            </a:ext>
            <a:ext uri="{91240B29-F687-4F45-9708-019B960494DF}">
              <a14:hiddenLine xmlns:a14="http://schemas.microsoft.com/office/drawing/2010/main" w="9525">
                <a:solidFill>
                  <a:srgbClr val="57564F"/>
                </a:solidFill>
                <a:miter lim="800000"/>
                <a:headEnd/>
                <a:tailEnd/>
              </a14:hiddenLine>
            </a:ext>
          </a:extLst>
        </p:spPr>
      </p:pic>
      <p:pic>
        <p:nvPicPr>
          <p:cNvPr id="24" name="Picture 8" descr="http://www.openadr.org/assets/images/sce-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206" y="4912444"/>
            <a:ext cx="128111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http://www.openadr.org/assets/images/autogrid_hi%20r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0506" y="4953719"/>
            <a:ext cx="622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http://www.openadr.org/assets/images/honeywe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7756" y="5172794"/>
            <a:ext cx="10287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4" descr="http://www.openadr.org/assets/images/current%20cisco%20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2806" y="5631582"/>
            <a:ext cx="517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6" descr="http://www.openadr.org/assets/images/fujitsu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2406" y="5615707"/>
            <a:ext cx="86360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8" descr="http://www.openadr.org/assets/picresized_th_1369427340_google_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1569" y="5783982"/>
            <a:ext cx="8080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0" descr="http://www.openadr.org/assets/images/nt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3744" y="5733182"/>
            <a:ext cx="8937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2" descr="http://www.openadr.org/assets/images/siemen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2806" y="6263407"/>
            <a:ext cx="10414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4" descr="http://www.openadr.org/assets/images/sdg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0894" y="6142757"/>
            <a:ext cx="90011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6" descr="http://www.openadr.org/assets/images/duke_energy_4c.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01656" y="6157044"/>
            <a:ext cx="9461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テキスト ボックス 21"/>
          <p:cNvSpPr txBox="1">
            <a:spLocks noChangeArrowheads="1"/>
          </p:cNvSpPr>
          <p:nvPr/>
        </p:nvSpPr>
        <p:spPr bwMode="auto">
          <a:xfrm>
            <a:off x="8028384" y="6162898"/>
            <a:ext cx="587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400">
                <a:solidFill>
                  <a:srgbClr val="000000"/>
                </a:solidFill>
                <a:latin typeface="Arial" pitchFamily="34" charset="0"/>
                <a:ea typeface="ＭＳ Ｐゴシック" pitchFamily="34" charset="-128"/>
              </a:defRPr>
            </a:lvl1pPr>
            <a:lvl2pPr marL="742950" indent="-285750" eaLnBrk="0" hangingPunct="0">
              <a:defRPr kumimoji="1" sz="1400">
                <a:solidFill>
                  <a:srgbClr val="000000"/>
                </a:solidFill>
                <a:latin typeface="Arial" pitchFamily="34" charset="0"/>
                <a:ea typeface="ＭＳ Ｐゴシック" pitchFamily="34" charset="-128"/>
              </a:defRPr>
            </a:lvl2pPr>
            <a:lvl3pPr marL="1143000" indent="-228600" eaLnBrk="0" hangingPunct="0">
              <a:defRPr kumimoji="1" sz="1400">
                <a:solidFill>
                  <a:srgbClr val="000000"/>
                </a:solidFill>
                <a:latin typeface="Arial" pitchFamily="34" charset="0"/>
                <a:ea typeface="ＭＳ Ｐゴシック" pitchFamily="34" charset="-128"/>
              </a:defRPr>
            </a:lvl3pPr>
            <a:lvl4pPr marL="1600200" indent="-228600" eaLnBrk="0" hangingPunct="0">
              <a:defRPr kumimoji="1" sz="1400">
                <a:solidFill>
                  <a:srgbClr val="000000"/>
                </a:solidFill>
                <a:latin typeface="Arial" pitchFamily="34" charset="0"/>
                <a:ea typeface="ＭＳ Ｐゴシック" pitchFamily="34" charset="-128"/>
              </a:defRPr>
            </a:lvl4pPr>
            <a:lvl5pPr marL="2057400" indent="-228600" eaLnBrk="0" hangingPunct="0">
              <a:defRPr kumimoji="1" sz="1400">
                <a:solidFill>
                  <a:srgbClr val="000000"/>
                </a:solidFill>
                <a:latin typeface="Arial" pitchFamily="34" charset="0"/>
                <a:ea typeface="ＭＳ Ｐゴシック" pitchFamily="34" charset="-128"/>
              </a:defRPr>
            </a:lvl5pPr>
            <a:lvl6pPr marL="2514600" indent="-228600" algn="ctr" eaLnBrk="0" fontAlgn="ctr" hangingPunct="0">
              <a:spcBef>
                <a:spcPct val="0"/>
              </a:spcBef>
              <a:spcAft>
                <a:spcPct val="0"/>
              </a:spcAft>
              <a:defRPr kumimoji="1" sz="1400">
                <a:solidFill>
                  <a:srgbClr val="000000"/>
                </a:solidFill>
                <a:latin typeface="Arial" pitchFamily="34" charset="0"/>
                <a:ea typeface="ＭＳ Ｐゴシック" pitchFamily="34" charset="-128"/>
              </a:defRPr>
            </a:lvl6pPr>
            <a:lvl7pPr marL="2971800" indent="-228600" algn="ctr" eaLnBrk="0" fontAlgn="ctr" hangingPunct="0">
              <a:spcBef>
                <a:spcPct val="0"/>
              </a:spcBef>
              <a:spcAft>
                <a:spcPct val="0"/>
              </a:spcAft>
              <a:defRPr kumimoji="1" sz="1400">
                <a:solidFill>
                  <a:srgbClr val="000000"/>
                </a:solidFill>
                <a:latin typeface="Arial" pitchFamily="34" charset="0"/>
                <a:ea typeface="ＭＳ Ｐゴシック" pitchFamily="34" charset="-128"/>
              </a:defRPr>
            </a:lvl7pPr>
            <a:lvl8pPr marL="3429000" indent="-228600" algn="ctr" eaLnBrk="0" fontAlgn="ctr" hangingPunct="0">
              <a:spcBef>
                <a:spcPct val="0"/>
              </a:spcBef>
              <a:spcAft>
                <a:spcPct val="0"/>
              </a:spcAft>
              <a:defRPr kumimoji="1" sz="1400">
                <a:solidFill>
                  <a:srgbClr val="000000"/>
                </a:solidFill>
                <a:latin typeface="Arial" pitchFamily="34" charset="0"/>
                <a:ea typeface="ＭＳ Ｐゴシック" pitchFamily="34" charset="-128"/>
              </a:defRPr>
            </a:lvl8pPr>
            <a:lvl9pPr marL="3886200" indent="-228600" algn="ctr" eaLnBrk="0" fontAlgn="ctr" hangingPunct="0">
              <a:spcBef>
                <a:spcPct val="0"/>
              </a:spcBef>
              <a:spcAft>
                <a:spcPct val="0"/>
              </a:spcAft>
              <a:defRPr kumimoji="1" sz="1400">
                <a:solidFill>
                  <a:srgbClr val="000000"/>
                </a:solidFill>
                <a:latin typeface="Arial" pitchFamily="34" charset="0"/>
                <a:ea typeface="ＭＳ Ｐゴシック" pitchFamily="34" charset="-128"/>
              </a:defRPr>
            </a:lvl9pPr>
          </a:lstStyle>
          <a:p>
            <a:pPr algn="l" eaLnBrk="1" hangingPunct="1"/>
            <a:r>
              <a:rPr lang="en-US" altLang="ja-JP" dirty="0">
                <a:latin typeface="Calibri" panose="020F0502020204030204" pitchFamily="34" charset="0"/>
                <a:ea typeface="Meiryo UI" pitchFamily="34" charset="-128"/>
                <a:cs typeface="Meiryo UI" pitchFamily="34" charset="-128"/>
              </a:rPr>
              <a:t> etc.</a:t>
            </a:r>
          </a:p>
        </p:txBody>
      </p:sp>
      <p:sp>
        <p:nvSpPr>
          <p:cNvPr id="20"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21"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1</a:t>
            </a:fld>
            <a:endParaRPr lang="ja-JP" altLang="en-US" sz="800" dirty="0"/>
          </a:p>
        </p:txBody>
      </p:sp>
    </p:spTree>
    <p:extLst>
      <p:ext uri="{BB962C8B-B14F-4D97-AF65-F5344CB8AC3E}">
        <p14:creationId xmlns:p14="http://schemas.microsoft.com/office/powerpoint/2010/main" val="54036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OpenADR 2.0 Overview</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04" y="692696"/>
            <a:ext cx="778571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8"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2</a:t>
            </a:fld>
            <a:endParaRPr lang="ja-JP" altLang="en-US" sz="800" dirty="0"/>
          </a:p>
        </p:txBody>
      </p:sp>
      <p:sp>
        <p:nvSpPr>
          <p:cNvPr id="9" name="TextBox 8"/>
          <p:cNvSpPr txBox="1"/>
          <p:nvPr/>
        </p:nvSpPr>
        <p:spPr>
          <a:xfrm>
            <a:off x="5547130" y="899428"/>
            <a:ext cx="2544414" cy="369332"/>
          </a:xfrm>
          <a:prstGeom prst="rect">
            <a:avLst/>
          </a:prstGeom>
          <a:noFill/>
        </p:spPr>
        <p:txBody>
          <a:bodyPr wrap="none" rtlCol="0">
            <a:spAutoFit/>
          </a:bodyPr>
          <a:lstStyle/>
          <a:p>
            <a:r>
              <a:rPr lang="en-US" dirty="0" smtClean="0"/>
              <a:t>http://www.openadr.org</a:t>
            </a:r>
            <a:endParaRPr lang="en-US" dirty="0"/>
          </a:p>
        </p:txBody>
      </p:sp>
      <p:sp>
        <p:nvSpPr>
          <p:cNvPr id="10" name="Content Placeholder 2"/>
          <p:cNvSpPr txBox="1">
            <a:spLocks/>
          </p:cNvSpPr>
          <p:nvPr/>
        </p:nvSpPr>
        <p:spPr>
          <a:xfrm>
            <a:off x="-38349" y="4581128"/>
            <a:ext cx="9434885" cy="1584176"/>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3"/>
              </a:buBlip>
              <a:defRPr kumimoji="1" sz="2000">
                <a:solidFill>
                  <a:srgbClr val="000000"/>
                </a:solidFill>
                <a:latin typeface="+mn-lt"/>
                <a:ea typeface="+mn-ea"/>
                <a:cs typeface="+mn-cs"/>
              </a:defRPr>
            </a:lvl9pPr>
          </a:lstStyle>
          <a:p>
            <a:r>
              <a:rPr lang="en-US" kern="0" dirty="0" smtClean="0"/>
              <a:t>Message schema and communication model between VTN (Virtual Top Node) and VEN (Virtual End Node)</a:t>
            </a:r>
          </a:p>
          <a:p>
            <a:r>
              <a:rPr lang="en-US" kern="0" dirty="0" smtClean="0"/>
              <a:t>HTTP(PUSH/PULL) and XMPP(PUSH) as transport mechanisms</a:t>
            </a:r>
          </a:p>
          <a:p>
            <a:r>
              <a:rPr lang="en-US" kern="0" dirty="0" smtClean="0"/>
              <a:t>TLS 1.2 with client authentication (VENs are authenticated using their certificates) along with optional use of XML Signature</a:t>
            </a:r>
            <a:endParaRPr lang="en-US" kern="0" dirty="0"/>
          </a:p>
        </p:txBody>
      </p:sp>
    </p:spTree>
    <p:extLst>
      <p:ext uri="{BB962C8B-B14F-4D97-AF65-F5344CB8AC3E}">
        <p14:creationId xmlns:p14="http://schemas.microsoft.com/office/powerpoint/2010/main" val="3671725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for Automated Demand Response</a:t>
            </a:r>
            <a:endParaRPr lang="en-US" dirty="0"/>
          </a:p>
        </p:txBody>
      </p:sp>
      <p:pic>
        <p:nvPicPr>
          <p:cNvPr id="3" name="Picture 2"/>
          <p:cNvPicPr>
            <a:picLocks noChangeAspect="1"/>
          </p:cNvPicPr>
          <p:nvPr/>
        </p:nvPicPr>
        <p:blipFill>
          <a:blip r:embed="rId3"/>
          <a:stretch>
            <a:fillRect/>
          </a:stretch>
        </p:blipFill>
        <p:spPr>
          <a:xfrm>
            <a:off x="3923929" y="795485"/>
            <a:ext cx="5040560" cy="5448565"/>
          </a:xfrm>
          <a:prstGeom prst="rect">
            <a:avLst/>
          </a:prstGeom>
        </p:spPr>
      </p:pic>
      <p:sp>
        <p:nvSpPr>
          <p:cNvPr id="4" name="TextBox 3"/>
          <p:cNvSpPr txBox="1"/>
          <p:nvPr/>
        </p:nvSpPr>
        <p:spPr>
          <a:xfrm>
            <a:off x="6492082" y="6165304"/>
            <a:ext cx="2544414" cy="369332"/>
          </a:xfrm>
          <a:prstGeom prst="rect">
            <a:avLst/>
          </a:prstGeom>
          <a:noFill/>
        </p:spPr>
        <p:txBody>
          <a:bodyPr wrap="none" rtlCol="0">
            <a:spAutoFit/>
          </a:bodyPr>
          <a:lstStyle/>
          <a:p>
            <a:r>
              <a:rPr lang="en-US" dirty="0" smtClean="0"/>
              <a:t>http://www.openadr.org</a:t>
            </a:r>
            <a:endParaRPr lang="en-US" dirty="0"/>
          </a:p>
        </p:txBody>
      </p:sp>
      <p:sp>
        <p:nvSpPr>
          <p:cNvPr id="5" name="Content Placeholder 2"/>
          <p:cNvSpPr txBox="1">
            <a:spLocks/>
          </p:cNvSpPr>
          <p:nvPr/>
        </p:nvSpPr>
        <p:spPr>
          <a:xfrm>
            <a:off x="35496" y="1196752"/>
            <a:ext cx="4534917" cy="4752528"/>
          </a:xfrm>
          <a:prstGeom prst="rect">
            <a:avLst/>
          </a:prstGeom>
        </p:spPr>
        <p:txBody>
          <a:bodyPr/>
          <a:lstStyle>
            <a:lvl1pPr marL="290513" indent="-290513" algn="l" defTabSz="457200" rtl="0" eaLnBrk="1" fontAlgn="base" hangingPunct="1">
              <a:lnSpc>
                <a:spcPct val="95000"/>
              </a:lnSpc>
              <a:spcBef>
                <a:spcPct val="20000"/>
              </a:spcBef>
              <a:spcAft>
                <a:spcPct val="10000"/>
              </a:spcAft>
              <a:buClr>
                <a:srgbClr val="A30B1A"/>
              </a:buClr>
              <a:buFont typeface="Wingdings" pitchFamily="2" charset="2"/>
              <a:buChar char="n"/>
              <a:defRPr kumimoji="1" sz="2400">
                <a:solidFill>
                  <a:srgbClr val="000000"/>
                </a:solidFill>
                <a:latin typeface="+mn-lt"/>
                <a:ea typeface="+mn-ea"/>
                <a:cs typeface="+mn-cs"/>
              </a:defRPr>
            </a:lvl1pPr>
            <a:lvl2pPr marL="581025" indent="-242888" algn="l" defTabSz="457200" rtl="0" eaLnBrk="1" fontAlgn="base" hangingPunct="1">
              <a:lnSpc>
                <a:spcPct val="95000"/>
              </a:lnSpc>
              <a:spcBef>
                <a:spcPct val="20000"/>
              </a:spcBef>
              <a:spcAft>
                <a:spcPct val="10000"/>
              </a:spcAft>
              <a:buClr>
                <a:srgbClr val="87867E"/>
              </a:buClr>
              <a:buFont typeface="Wingdings" pitchFamily="2" charset="2"/>
              <a:buChar char="n"/>
              <a:defRPr kumimoji="1" sz="2000">
                <a:solidFill>
                  <a:srgbClr val="000000"/>
                </a:solidFill>
                <a:latin typeface="+mn-lt"/>
                <a:ea typeface="+mn-ea"/>
                <a:cs typeface="+mn-cs"/>
              </a:defRPr>
            </a:lvl2pPr>
            <a:lvl3pPr marL="795338" indent="-138113" algn="l" defTabSz="457200" rtl="0" eaLnBrk="1" fontAlgn="base" hangingPunct="1">
              <a:lnSpc>
                <a:spcPct val="95000"/>
              </a:lnSpc>
              <a:spcBef>
                <a:spcPct val="20000"/>
              </a:spcBef>
              <a:spcAft>
                <a:spcPct val="10000"/>
              </a:spcAft>
              <a:buClr>
                <a:srgbClr val="87867E"/>
              </a:buClr>
              <a:buSzPct val="100000"/>
              <a:buChar char="•"/>
              <a:defRPr kumimoji="1" sz="1800">
                <a:solidFill>
                  <a:srgbClr val="000000"/>
                </a:solidFill>
                <a:latin typeface="+mn-lt"/>
                <a:ea typeface="+mn-ea"/>
                <a:cs typeface="+mn-cs"/>
              </a:defRPr>
            </a:lvl3pPr>
            <a:lvl4pPr marL="1014413" indent="-134938" algn="l" defTabSz="457200" rtl="0" eaLnBrk="1" fontAlgn="base" hangingPunct="1">
              <a:lnSpc>
                <a:spcPct val="95000"/>
              </a:lnSpc>
              <a:spcBef>
                <a:spcPct val="20000"/>
              </a:spcBef>
              <a:spcAft>
                <a:spcPct val="10000"/>
              </a:spcAft>
              <a:buClr>
                <a:srgbClr val="87867E"/>
              </a:buClr>
              <a:buSzPct val="100000"/>
              <a:buChar char="•"/>
              <a:defRPr kumimoji="1" sz="1600">
                <a:solidFill>
                  <a:srgbClr val="000000"/>
                </a:solidFill>
                <a:latin typeface="+mn-lt"/>
                <a:ea typeface="+mn-ea"/>
                <a:cs typeface="+mn-cs"/>
              </a:defRPr>
            </a:lvl4pPr>
            <a:lvl5pPr marL="23050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5pPr>
            <a:lvl6pPr marL="27622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6pPr>
            <a:lvl7pPr marL="32194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7pPr>
            <a:lvl8pPr marL="36766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8pPr>
            <a:lvl9pPr marL="4133850" indent="365125" algn="l" defTabSz="457200" rtl="0" eaLnBrk="1" fontAlgn="base" hangingPunct="1">
              <a:spcBef>
                <a:spcPct val="0"/>
              </a:spcBef>
              <a:spcAft>
                <a:spcPct val="0"/>
              </a:spcAft>
              <a:buBlip>
                <a:blip r:embed="rId4"/>
              </a:buBlip>
              <a:defRPr kumimoji="1" sz="2000">
                <a:solidFill>
                  <a:srgbClr val="000000"/>
                </a:solidFill>
                <a:latin typeface="+mn-lt"/>
                <a:ea typeface="+mn-ea"/>
                <a:cs typeface="+mn-cs"/>
              </a:defRPr>
            </a:lvl9pPr>
          </a:lstStyle>
          <a:p>
            <a:r>
              <a:rPr lang="en-US" kern="0" dirty="0" err="1" smtClean="0"/>
              <a:t>EiEvent</a:t>
            </a:r>
            <a:r>
              <a:rPr lang="en-US" kern="0" dirty="0" smtClean="0"/>
              <a:t> service</a:t>
            </a:r>
          </a:p>
          <a:p>
            <a:pPr lvl="1"/>
            <a:r>
              <a:rPr lang="en-US" kern="0" dirty="0" smtClean="0"/>
              <a:t>Distribute Demand Response Events to VENs</a:t>
            </a:r>
          </a:p>
          <a:p>
            <a:r>
              <a:rPr lang="en-US" kern="0" dirty="0" err="1" smtClean="0"/>
              <a:t>EiReport</a:t>
            </a:r>
            <a:r>
              <a:rPr lang="en-US" kern="0" dirty="0" smtClean="0"/>
              <a:t> service</a:t>
            </a:r>
          </a:p>
          <a:p>
            <a:pPr lvl="1"/>
            <a:r>
              <a:rPr lang="en-US" kern="0" dirty="0" smtClean="0"/>
              <a:t>Report electricity usage and/or resource status</a:t>
            </a:r>
          </a:p>
          <a:p>
            <a:r>
              <a:rPr lang="en-US" kern="0" dirty="0" err="1" smtClean="0"/>
              <a:t>EiRegisterParty</a:t>
            </a:r>
            <a:r>
              <a:rPr lang="en-US" kern="0" dirty="0" smtClean="0"/>
              <a:t> service</a:t>
            </a:r>
          </a:p>
          <a:p>
            <a:pPr lvl="1"/>
            <a:r>
              <a:rPr lang="en-US" kern="0" dirty="0" smtClean="0"/>
              <a:t>Register VEN to VTN</a:t>
            </a:r>
          </a:p>
          <a:p>
            <a:r>
              <a:rPr lang="en-US" kern="0" dirty="0" err="1" smtClean="0"/>
              <a:t>EiOpt</a:t>
            </a:r>
            <a:r>
              <a:rPr lang="en-US" kern="0" dirty="0" smtClean="0"/>
              <a:t> service</a:t>
            </a:r>
          </a:p>
          <a:p>
            <a:pPr lvl="1"/>
            <a:r>
              <a:rPr lang="en-US" kern="0" dirty="0" smtClean="0"/>
              <a:t>Inform availability for DR participation</a:t>
            </a:r>
          </a:p>
          <a:p>
            <a:pPr lvl="1"/>
            <a:endParaRPr lang="en-US" kern="0" dirty="0"/>
          </a:p>
        </p:txBody>
      </p:sp>
      <p:sp>
        <p:nvSpPr>
          <p:cNvPr id="6"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7"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3</a:t>
            </a:fld>
            <a:endParaRPr lang="ja-JP" altLang="en-US" sz="800" dirty="0"/>
          </a:p>
        </p:txBody>
      </p:sp>
    </p:spTree>
    <p:extLst>
      <p:ext uri="{BB962C8B-B14F-4D97-AF65-F5344CB8AC3E}">
        <p14:creationId xmlns:p14="http://schemas.microsoft.com/office/powerpoint/2010/main" val="104899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5531430" y="1844824"/>
            <a:ext cx="1200810" cy="1245840"/>
          </a:xfrm>
          <a:prstGeom prst="ellipse">
            <a:avLst/>
          </a:prstGeom>
          <a:solidFill>
            <a:schemeClr val="accent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 name="Title 1"/>
          <p:cNvSpPr>
            <a:spLocks noGrp="1"/>
          </p:cNvSpPr>
          <p:nvPr>
            <p:ph type="title"/>
          </p:nvPr>
        </p:nvSpPr>
        <p:spPr/>
        <p:txBody>
          <a:bodyPr/>
          <a:lstStyle/>
          <a:p>
            <a:r>
              <a:rPr lang="en-US" dirty="0" smtClean="0"/>
              <a:t>Basic Two-tier Architecture</a:t>
            </a:r>
            <a:endParaRPr lang="en-US" dirty="0"/>
          </a:p>
        </p:txBody>
      </p:sp>
      <p:sp>
        <p:nvSpPr>
          <p:cNvPr id="3" name="Rounded Rectangle 2"/>
          <p:cNvSpPr/>
          <p:nvPr/>
        </p:nvSpPr>
        <p:spPr bwMode="auto">
          <a:xfrm>
            <a:off x="1403648" y="2060848"/>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VTN</a:t>
            </a:r>
          </a:p>
        </p:txBody>
      </p:sp>
      <p:sp>
        <p:nvSpPr>
          <p:cNvPr id="4" name="Rounded Rectangle 3"/>
          <p:cNvSpPr/>
          <p:nvPr/>
        </p:nvSpPr>
        <p:spPr bwMode="auto">
          <a:xfrm>
            <a:off x="4809728" y="2060848"/>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6" name="Straight Arrow Connector 5"/>
          <p:cNvCxnSpPr>
            <a:stCxn id="3" idx="3"/>
          </p:cNvCxnSpPr>
          <p:nvPr/>
        </p:nvCxnSpPr>
        <p:spPr bwMode="auto">
          <a:xfrm>
            <a:off x="2318048" y="2518048"/>
            <a:ext cx="2491680"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7" name="Rounded Rectangle 6"/>
          <p:cNvSpPr/>
          <p:nvPr/>
        </p:nvSpPr>
        <p:spPr bwMode="auto">
          <a:xfrm>
            <a:off x="4809728" y="836712"/>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9" name="Straight Arrow Connector 8"/>
          <p:cNvCxnSpPr>
            <a:stCxn id="3" idx="3"/>
            <a:endCxn id="7" idx="1"/>
          </p:cNvCxnSpPr>
          <p:nvPr/>
        </p:nvCxnSpPr>
        <p:spPr bwMode="auto">
          <a:xfrm flipV="1">
            <a:off x="2318048" y="1293912"/>
            <a:ext cx="2491680" cy="1224136"/>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0" name="Rounded Rectangle 9"/>
          <p:cNvSpPr/>
          <p:nvPr/>
        </p:nvSpPr>
        <p:spPr bwMode="auto">
          <a:xfrm>
            <a:off x="4788024" y="3573016"/>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12" name="Straight Arrow Connector 11"/>
          <p:cNvCxnSpPr>
            <a:stCxn id="3" idx="3"/>
            <a:endCxn id="10" idx="1"/>
          </p:cNvCxnSpPr>
          <p:nvPr/>
        </p:nvCxnSpPr>
        <p:spPr bwMode="auto">
          <a:xfrm>
            <a:off x="2318048" y="2518048"/>
            <a:ext cx="2469976" cy="1512168"/>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3" name="TextBox 12"/>
          <p:cNvSpPr txBox="1"/>
          <p:nvPr/>
        </p:nvSpPr>
        <p:spPr>
          <a:xfrm rot="5400000" flipH="1">
            <a:off x="5148573" y="2939027"/>
            <a:ext cx="368315" cy="584775"/>
          </a:xfrm>
          <a:prstGeom prst="rect">
            <a:avLst/>
          </a:prstGeom>
          <a:noFill/>
        </p:spPr>
        <p:txBody>
          <a:bodyPr wrap="square" rtlCol="0">
            <a:spAutoFit/>
          </a:bodyPr>
          <a:lstStyle/>
          <a:p>
            <a:r>
              <a:rPr lang="en-US" sz="3200" dirty="0" smtClean="0">
                <a:latin typeface="Calibri" panose="020F0502020204030204" pitchFamily="34" charset="0"/>
              </a:rPr>
              <a:t>…</a:t>
            </a:r>
          </a:p>
        </p:txBody>
      </p:sp>
      <p:sp>
        <p:nvSpPr>
          <p:cNvPr id="14" name="Oval 13"/>
          <p:cNvSpPr/>
          <p:nvPr/>
        </p:nvSpPr>
        <p:spPr bwMode="auto">
          <a:xfrm>
            <a:off x="6300192" y="1679104"/>
            <a:ext cx="1584176" cy="648072"/>
          </a:xfrm>
          <a:prstGeom prst="ellips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Resource</a:t>
            </a:r>
          </a:p>
        </p:txBody>
      </p:sp>
      <p:sp>
        <p:nvSpPr>
          <p:cNvPr id="15" name="Oval 14"/>
          <p:cNvSpPr/>
          <p:nvPr/>
        </p:nvSpPr>
        <p:spPr bwMode="auto">
          <a:xfrm>
            <a:off x="6300192" y="2615208"/>
            <a:ext cx="1584176" cy="648072"/>
          </a:xfrm>
          <a:prstGeom prst="ellips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Resource</a:t>
            </a:r>
          </a:p>
        </p:txBody>
      </p:sp>
      <p:cxnSp>
        <p:nvCxnSpPr>
          <p:cNvPr id="19" name="Straight Connector 18"/>
          <p:cNvCxnSpPr>
            <a:stCxn id="4" idx="3"/>
          </p:cNvCxnSpPr>
          <p:nvPr/>
        </p:nvCxnSpPr>
        <p:spPr bwMode="auto">
          <a:xfrm flipV="1">
            <a:off x="5724128" y="2060848"/>
            <a:ext cx="576064" cy="457200"/>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1" name="Straight Connector 20"/>
          <p:cNvCxnSpPr>
            <a:stCxn id="4" idx="3"/>
            <a:endCxn id="15" idx="2"/>
          </p:cNvCxnSpPr>
          <p:nvPr/>
        </p:nvCxnSpPr>
        <p:spPr bwMode="auto">
          <a:xfrm>
            <a:off x="5724128" y="2518048"/>
            <a:ext cx="576064" cy="42119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2"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23"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4</a:t>
            </a:fld>
            <a:endParaRPr lang="ja-JP" altLang="en-US" sz="800" dirty="0"/>
          </a:p>
        </p:txBody>
      </p:sp>
      <p:sp>
        <p:nvSpPr>
          <p:cNvPr id="31" name="Rounded Rectangle 30"/>
          <p:cNvSpPr/>
          <p:nvPr/>
        </p:nvSpPr>
        <p:spPr bwMode="auto">
          <a:xfrm>
            <a:off x="683568" y="4869160"/>
            <a:ext cx="7776864" cy="1584176"/>
          </a:xfrm>
          <a:prstGeom prst="roundRect">
            <a:avLst/>
          </a:prstGeom>
          <a:solidFill>
            <a:schemeClr val="bg1">
              <a:lumMod val="95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32" name="TextBox 31"/>
          <p:cNvSpPr txBox="1"/>
          <p:nvPr/>
        </p:nvSpPr>
        <p:spPr>
          <a:xfrm>
            <a:off x="899592" y="5042793"/>
            <a:ext cx="7488832" cy="1200329"/>
          </a:xfrm>
          <a:prstGeom prst="rect">
            <a:avLst/>
          </a:prstGeom>
          <a:noFill/>
        </p:spPr>
        <p:txBody>
          <a:bodyPr wrap="square" rtlCol="0">
            <a:spAutoFit/>
          </a:bodyPr>
          <a:lstStyle/>
          <a:p>
            <a:pPr marL="285750" indent="-285750">
              <a:buFontTx/>
              <a:buChar char="-"/>
            </a:pPr>
            <a:r>
              <a:rPr lang="en-US" sz="2400" dirty="0" smtClean="0"/>
              <a:t>Strict end-to-end security guarantee</a:t>
            </a:r>
          </a:p>
          <a:p>
            <a:pPr marL="285750" indent="-285750">
              <a:buFontTx/>
              <a:buChar char="-"/>
            </a:pPr>
            <a:r>
              <a:rPr lang="en-US" sz="2400" dirty="0" smtClean="0"/>
              <a:t>Complete visibility of all VENs</a:t>
            </a:r>
          </a:p>
          <a:p>
            <a:pPr marL="285750" indent="-285750">
              <a:buFontTx/>
              <a:buChar char="-"/>
            </a:pPr>
            <a:r>
              <a:rPr lang="en-US" sz="2400" dirty="0" smtClean="0"/>
              <a:t>Scalability challenge! </a:t>
            </a:r>
          </a:p>
        </p:txBody>
      </p:sp>
      <p:sp>
        <p:nvSpPr>
          <p:cNvPr id="5" name="TextBox 4"/>
          <p:cNvSpPr txBox="1"/>
          <p:nvPr/>
        </p:nvSpPr>
        <p:spPr>
          <a:xfrm>
            <a:off x="1259632" y="1691516"/>
            <a:ext cx="1274708" cy="369332"/>
          </a:xfrm>
          <a:prstGeom prst="rect">
            <a:avLst/>
          </a:prstGeom>
          <a:noFill/>
        </p:spPr>
        <p:txBody>
          <a:bodyPr wrap="none" rtlCol="0">
            <a:spAutoFit/>
          </a:bodyPr>
          <a:lstStyle/>
          <a:p>
            <a:r>
              <a:rPr lang="en-US" b="1" dirty="0" smtClean="0">
                <a:solidFill>
                  <a:schemeClr val="accent1">
                    <a:lumMod val="75000"/>
                  </a:schemeClr>
                </a:solidFill>
              </a:rPr>
              <a:t>DR server</a:t>
            </a:r>
            <a:endParaRPr lang="en-US" b="1" dirty="0">
              <a:solidFill>
                <a:schemeClr val="accent1">
                  <a:lumMod val="75000"/>
                </a:schemeClr>
              </a:solidFill>
            </a:endParaRPr>
          </a:p>
        </p:txBody>
      </p:sp>
      <p:sp>
        <p:nvSpPr>
          <p:cNvPr id="20" name="TextBox 19"/>
          <p:cNvSpPr txBox="1"/>
          <p:nvPr/>
        </p:nvSpPr>
        <p:spPr>
          <a:xfrm>
            <a:off x="4499992" y="4437112"/>
            <a:ext cx="1774845" cy="369332"/>
          </a:xfrm>
          <a:prstGeom prst="rect">
            <a:avLst/>
          </a:prstGeom>
          <a:noFill/>
        </p:spPr>
        <p:txBody>
          <a:bodyPr wrap="none" rtlCol="0">
            <a:spAutoFit/>
          </a:bodyPr>
          <a:lstStyle/>
          <a:p>
            <a:r>
              <a:rPr lang="en-US" b="1" dirty="0" smtClean="0">
                <a:solidFill>
                  <a:schemeClr val="accent1">
                    <a:lumMod val="75000"/>
                  </a:schemeClr>
                </a:solidFill>
              </a:rPr>
              <a:t>DR Participant</a:t>
            </a:r>
            <a:endParaRPr lang="en-US" b="1" dirty="0">
              <a:solidFill>
                <a:schemeClr val="accent1">
                  <a:lumMod val="75000"/>
                </a:schemeClr>
              </a:solidFill>
            </a:endParaRPr>
          </a:p>
        </p:txBody>
      </p:sp>
    </p:spTree>
    <p:extLst>
      <p:ext uri="{BB962C8B-B14F-4D97-AF65-F5344CB8AC3E}">
        <p14:creationId xmlns:p14="http://schemas.microsoft.com/office/powerpoint/2010/main" val="1224191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Two-tier Architecture (Contd.)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83" y="810195"/>
            <a:ext cx="4560533" cy="297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933056"/>
            <a:ext cx="4570175" cy="247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bwMode="auto">
          <a:xfrm>
            <a:off x="4737720" y="980728"/>
            <a:ext cx="4298776" cy="1584176"/>
          </a:xfrm>
          <a:prstGeom prst="roundRect">
            <a:avLst/>
          </a:prstGeom>
          <a:solidFill>
            <a:schemeClr val="bg1">
              <a:lumMod val="95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6" name="TextBox 5"/>
          <p:cNvSpPr txBox="1"/>
          <p:nvPr/>
        </p:nvSpPr>
        <p:spPr>
          <a:xfrm>
            <a:off x="4881736" y="1154361"/>
            <a:ext cx="4226768" cy="1200329"/>
          </a:xfrm>
          <a:prstGeom prst="rect">
            <a:avLst/>
          </a:prstGeom>
          <a:noFill/>
        </p:spPr>
        <p:txBody>
          <a:bodyPr wrap="square" rtlCol="0">
            <a:spAutoFit/>
          </a:bodyPr>
          <a:lstStyle/>
          <a:p>
            <a:r>
              <a:rPr lang="en-US" dirty="0" err="1" smtClean="0"/>
              <a:t>EiEvent</a:t>
            </a:r>
            <a:r>
              <a:rPr lang="en-US" dirty="0" smtClean="0"/>
              <a:t>:</a:t>
            </a:r>
          </a:p>
          <a:p>
            <a:pPr marL="285750" indent="-285750">
              <a:buFontTx/>
              <a:buChar char="-"/>
            </a:pPr>
            <a:r>
              <a:rPr lang="en-US" dirty="0" smtClean="0"/>
              <a:t>Assume 1 Demand Response event a day, which contains minimal parameters</a:t>
            </a:r>
          </a:p>
        </p:txBody>
      </p:sp>
      <p:sp>
        <p:nvSpPr>
          <p:cNvPr id="7" name="Rounded Rectangle 6"/>
          <p:cNvSpPr/>
          <p:nvPr/>
        </p:nvSpPr>
        <p:spPr bwMode="auto">
          <a:xfrm>
            <a:off x="35496" y="4149080"/>
            <a:ext cx="4298776" cy="1512168"/>
          </a:xfrm>
          <a:prstGeom prst="roundRect">
            <a:avLst/>
          </a:prstGeom>
          <a:solidFill>
            <a:schemeClr val="bg1">
              <a:lumMod val="95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8" name="TextBox 7"/>
          <p:cNvSpPr txBox="1"/>
          <p:nvPr/>
        </p:nvSpPr>
        <p:spPr>
          <a:xfrm>
            <a:off x="107504" y="4322713"/>
            <a:ext cx="4226768" cy="1200329"/>
          </a:xfrm>
          <a:prstGeom prst="rect">
            <a:avLst/>
          </a:prstGeom>
          <a:noFill/>
        </p:spPr>
        <p:txBody>
          <a:bodyPr wrap="square" rtlCol="0">
            <a:spAutoFit/>
          </a:bodyPr>
          <a:lstStyle/>
          <a:p>
            <a:r>
              <a:rPr lang="en-US" dirty="0" err="1" smtClean="0"/>
              <a:t>EiReport</a:t>
            </a:r>
            <a:r>
              <a:rPr lang="en-US" dirty="0" smtClean="0"/>
              <a:t>:</a:t>
            </a:r>
          </a:p>
          <a:p>
            <a:pPr marL="285750" indent="-285750">
              <a:buFontTx/>
              <a:buChar char="-"/>
            </a:pPr>
            <a:r>
              <a:rPr lang="en-US" dirty="0" smtClean="0"/>
              <a:t>Assume periodic telemetry report, each of which contains one meter reading value</a:t>
            </a:r>
            <a:endParaRPr lang="en-US" dirty="0"/>
          </a:p>
        </p:txBody>
      </p:sp>
      <p:sp>
        <p:nvSpPr>
          <p:cNvPr id="9"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10"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5</a:t>
            </a:fld>
            <a:endParaRPr lang="ja-JP" altLang="en-US" sz="800" dirty="0"/>
          </a:p>
        </p:txBody>
      </p:sp>
    </p:spTree>
    <p:extLst>
      <p:ext uri="{BB962C8B-B14F-4D97-AF65-F5344CB8AC3E}">
        <p14:creationId xmlns:p14="http://schemas.microsoft.com/office/powerpoint/2010/main" val="2199461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Two-tier Architecture with XMPP</a:t>
            </a:r>
            <a:endParaRPr lang="en-US" dirty="0"/>
          </a:p>
        </p:txBody>
      </p:sp>
      <p:sp>
        <p:nvSpPr>
          <p:cNvPr id="4" name="Rounded Rectangle 3"/>
          <p:cNvSpPr/>
          <p:nvPr/>
        </p:nvSpPr>
        <p:spPr bwMode="auto">
          <a:xfrm>
            <a:off x="5601816" y="1988840"/>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5" name="Straight Arrow Connector 4"/>
          <p:cNvCxnSpPr/>
          <p:nvPr/>
        </p:nvCxnSpPr>
        <p:spPr bwMode="auto">
          <a:xfrm>
            <a:off x="3110136" y="2446040"/>
            <a:ext cx="2491680"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6" name="Rounded Rectangle 5"/>
          <p:cNvSpPr/>
          <p:nvPr/>
        </p:nvSpPr>
        <p:spPr bwMode="auto">
          <a:xfrm>
            <a:off x="5601816" y="764704"/>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7" name="Straight Arrow Connector 6"/>
          <p:cNvCxnSpPr>
            <a:endCxn id="6" idx="1"/>
          </p:cNvCxnSpPr>
          <p:nvPr/>
        </p:nvCxnSpPr>
        <p:spPr bwMode="auto">
          <a:xfrm flipV="1">
            <a:off x="3110136" y="1221904"/>
            <a:ext cx="2491680" cy="1224136"/>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8" name="Rounded Rectangle 7"/>
          <p:cNvSpPr/>
          <p:nvPr/>
        </p:nvSpPr>
        <p:spPr bwMode="auto">
          <a:xfrm>
            <a:off x="5580112" y="3501008"/>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9" name="Straight Arrow Connector 8"/>
          <p:cNvCxnSpPr>
            <a:endCxn id="8" idx="1"/>
          </p:cNvCxnSpPr>
          <p:nvPr/>
        </p:nvCxnSpPr>
        <p:spPr bwMode="auto">
          <a:xfrm>
            <a:off x="3110136" y="2446040"/>
            <a:ext cx="2469976" cy="1512168"/>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0" name="TextBox 9"/>
          <p:cNvSpPr txBox="1"/>
          <p:nvPr/>
        </p:nvSpPr>
        <p:spPr>
          <a:xfrm rot="5400000" flipH="1">
            <a:off x="5940661" y="2867019"/>
            <a:ext cx="368315" cy="584775"/>
          </a:xfrm>
          <a:prstGeom prst="rect">
            <a:avLst/>
          </a:prstGeom>
          <a:noFill/>
        </p:spPr>
        <p:txBody>
          <a:bodyPr wrap="square" rtlCol="0">
            <a:spAutoFit/>
          </a:bodyPr>
          <a:lstStyle/>
          <a:p>
            <a:r>
              <a:rPr lang="en-US" sz="3200" dirty="0" smtClean="0">
                <a:latin typeface="Calibri" panose="020F0502020204030204" pitchFamily="34" charset="0"/>
              </a:rPr>
              <a:t>…</a:t>
            </a:r>
          </a:p>
        </p:txBody>
      </p:sp>
      <p:sp>
        <p:nvSpPr>
          <p:cNvPr id="11" name="Oval 10"/>
          <p:cNvSpPr/>
          <p:nvPr/>
        </p:nvSpPr>
        <p:spPr bwMode="auto">
          <a:xfrm>
            <a:off x="7092280" y="1607096"/>
            <a:ext cx="1584176" cy="648072"/>
          </a:xfrm>
          <a:prstGeom prst="ellips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Resource</a:t>
            </a:r>
          </a:p>
        </p:txBody>
      </p:sp>
      <p:sp>
        <p:nvSpPr>
          <p:cNvPr id="12" name="Oval 11"/>
          <p:cNvSpPr/>
          <p:nvPr/>
        </p:nvSpPr>
        <p:spPr bwMode="auto">
          <a:xfrm>
            <a:off x="7092280" y="2543200"/>
            <a:ext cx="1584176" cy="648072"/>
          </a:xfrm>
          <a:prstGeom prst="ellips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Resource</a:t>
            </a:r>
          </a:p>
        </p:txBody>
      </p:sp>
      <p:cxnSp>
        <p:nvCxnSpPr>
          <p:cNvPr id="13" name="Straight Connector 12"/>
          <p:cNvCxnSpPr>
            <a:stCxn id="4" idx="3"/>
          </p:cNvCxnSpPr>
          <p:nvPr/>
        </p:nvCxnSpPr>
        <p:spPr bwMode="auto">
          <a:xfrm flipV="1">
            <a:off x="6516216" y="1988840"/>
            <a:ext cx="576064" cy="457200"/>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14" name="Straight Connector 13"/>
          <p:cNvCxnSpPr>
            <a:stCxn id="4" idx="3"/>
            <a:endCxn id="12" idx="2"/>
          </p:cNvCxnSpPr>
          <p:nvPr/>
        </p:nvCxnSpPr>
        <p:spPr bwMode="auto">
          <a:xfrm>
            <a:off x="6516216" y="2446040"/>
            <a:ext cx="576064" cy="42119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5" name="Rounded Rectangle 14"/>
          <p:cNvSpPr/>
          <p:nvPr/>
        </p:nvSpPr>
        <p:spPr bwMode="auto">
          <a:xfrm>
            <a:off x="539552" y="1988840"/>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VTN</a:t>
            </a:r>
            <a:endParaRPr lang="en-US" dirty="0">
              <a:solidFill>
                <a:srgbClr val="000000"/>
              </a:solidFill>
              <a:latin typeface="Calibri" panose="020F0502020204030204" pitchFamily="34" charset="0"/>
              <a:ea typeface="ＭＳ Ｐゴシック" charset="-128"/>
            </a:endParaRPr>
          </a:p>
        </p:txBody>
      </p:sp>
      <p:sp>
        <p:nvSpPr>
          <p:cNvPr id="18" name="Rectangle 17"/>
          <p:cNvSpPr/>
          <p:nvPr/>
        </p:nvSpPr>
        <p:spPr bwMode="auto">
          <a:xfrm>
            <a:off x="2217440" y="1988840"/>
            <a:ext cx="914400" cy="914400"/>
          </a:xfrm>
          <a:prstGeom prst="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XMPP</a:t>
            </a:r>
          </a:p>
          <a:p>
            <a:pPr marL="0" marR="0" indent="0" algn="ctr" defTabSz="914400" rtl="0" eaLnBrk="1" fontAlgn="ctr" latinLnBrk="0" hangingPunct="1">
              <a:lnSpc>
                <a:spcPct val="100000"/>
              </a:lnSpc>
              <a:spcBef>
                <a:spcPct val="0"/>
              </a:spcBef>
              <a:spcAft>
                <a:spcPct val="0"/>
              </a:spcAft>
              <a:buClrTx/>
              <a:buSzTx/>
              <a:buFontTx/>
              <a:buNone/>
              <a:tabLst/>
            </a:pPr>
            <a:r>
              <a:rPr lang="en-US" dirty="0" smtClean="0">
                <a:solidFill>
                  <a:srgbClr val="000000"/>
                </a:solidFill>
                <a:latin typeface="Calibri" panose="020F0502020204030204" pitchFamily="34" charset="0"/>
                <a:ea typeface="ＭＳ Ｐゴシック" charset="-128"/>
              </a:rPr>
              <a:t>Server</a:t>
            </a:r>
            <a:endPar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endParaRPr>
          </a:p>
        </p:txBody>
      </p:sp>
      <p:cxnSp>
        <p:nvCxnSpPr>
          <p:cNvPr id="20" name="Straight Connector 19"/>
          <p:cNvCxnSpPr>
            <a:stCxn id="15" idx="3"/>
            <a:endCxn id="18" idx="1"/>
          </p:cNvCxnSpPr>
          <p:nvPr/>
        </p:nvCxnSpPr>
        <p:spPr bwMode="auto">
          <a:xfrm>
            <a:off x="1453952" y="2446040"/>
            <a:ext cx="763488" cy="0"/>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1" name="Rounded Rectangle 20"/>
          <p:cNvSpPr/>
          <p:nvPr/>
        </p:nvSpPr>
        <p:spPr bwMode="auto">
          <a:xfrm>
            <a:off x="683568" y="4653136"/>
            <a:ext cx="7776864" cy="1872208"/>
          </a:xfrm>
          <a:prstGeom prst="roundRect">
            <a:avLst/>
          </a:prstGeom>
          <a:solidFill>
            <a:schemeClr val="bg1">
              <a:lumMod val="95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2" name="TextBox 21"/>
          <p:cNvSpPr txBox="1"/>
          <p:nvPr/>
        </p:nvSpPr>
        <p:spPr>
          <a:xfrm>
            <a:off x="899592" y="4826769"/>
            <a:ext cx="7488832" cy="1569660"/>
          </a:xfrm>
          <a:prstGeom prst="rect">
            <a:avLst/>
          </a:prstGeom>
          <a:noFill/>
        </p:spPr>
        <p:txBody>
          <a:bodyPr wrap="square" rtlCol="0">
            <a:spAutoFit/>
          </a:bodyPr>
          <a:lstStyle/>
          <a:p>
            <a:pPr marL="285750" indent="-285750">
              <a:buFontTx/>
              <a:buChar char="-"/>
            </a:pPr>
            <a:r>
              <a:rPr lang="en-US" sz="2400" dirty="0" smtClean="0"/>
              <a:t>Some of the overheads of VTN, such as TLS handshake, can be off-loaded to XMPP Server</a:t>
            </a:r>
          </a:p>
          <a:p>
            <a:pPr marL="285750" indent="-285750">
              <a:buFontTx/>
              <a:buChar char="-"/>
            </a:pPr>
            <a:r>
              <a:rPr lang="en-US" sz="2400" dirty="0" smtClean="0"/>
              <a:t>Need additional consideration to maintain end-to-end security </a:t>
            </a:r>
          </a:p>
        </p:txBody>
      </p:sp>
      <p:sp>
        <p:nvSpPr>
          <p:cNvPr id="19"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23"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6</a:t>
            </a:fld>
            <a:endParaRPr lang="ja-JP" altLang="en-US" sz="800" dirty="0"/>
          </a:p>
        </p:txBody>
      </p:sp>
      <p:sp>
        <p:nvSpPr>
          <p:cNvPr id="3" name="Rounded Rectangle 2"/>
          <p:cNvSpPr/>
          <p:nvPr/>
        </p:nvSpPr>
        <p:spPr bwMode="auto">
          <a:xfrm>
            <a:off x="226368" y="1833972"/>
            <a:ext cx="3193504" cy="1325434"/>
          </a:xfrm>
          <a:prstGeom prst="roundRect">
            <a:avLst/>
          </a:prstGeom>
          <a:noFill/>
          <a:ln w="28575" cap="flat" cmpd="sng" algn="ctr">
            <a:solidFill>
              <a:srgbClr val="0070C0"/>
            </a:solidFill>
            <a:prstDash val="dash"/>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4" name="TextBox 23"/>
          <p:cNvSpPr txBox="1"/>
          <p:nvPr/>
        </p:nvSpPr>
        <p:spPr>
          <a:xfrm>
            <a:off x="1115616" y="1475492"/>
            <a:ext cx="1274708" cy="369332"/>
          </a:xfrm>
          <a:prstGeom prst="rect">
            <a:avLst/>
          </a:prstGeom>
          <a:noFill/>
        </p:spPr>
        <p:txBody>
          <a:bodyPr wrap="none" rtlCol="0">
            <a:spAutoFit/>
          </a:bodyPr>
          <a:lstStyle/>
          <a:p>
            <a:r>
              <a:rPr lang="en-US" b="1" dirty="0" smtClean="0">
                <a:solidFill>
                  <a:srgbClr val="0070C0"/>
                </a:solidFill>
              </a:rPr>
              <a:t>DR server</a:t>
            </a:r>
            <a:endParaRPr lang="en-US" b="1" dirty="0">
              <a:solidFill>
                <a:srgbClr val="0070C0"/>
              </a:solidFill>
            </a:endParaRPr>
          </a:p>
        </p:txBody>
      </p:sp>
      <p:sp>
        <p:nvSpPr>
          <p:cNvPr id="17" name="Up-Down Arrow 16"/>
          <p:cNvSpPr/>
          <p:nvPr/>
        </p:nvSpPr>
        <p:spPr bwMode="auto">
          <a:xfrm rot="5400000">
            <a:off x="4124512" y="1212192"/>
            <a:ext cx="484632" cy="2469976"/>
          </a:xfrm>
          <a:prstGeom prst="upDownArrow">
            <a:avLst/>
          </a:prstGeom>
          <a:solidFill>
            <a:srgbClr val="92D050"/>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6" name="Up-Down Arrow 25"/>
          <p:cNvSpPr/>
          <p:nvPr/>
        </p:nvSpPr>
        <p:spPr bwMode="auto">
          <a:xfrm rot="5400000">
            <a:off x="1604232" y="2076288"/>
            <a:ext cx="484632" cy="741784"/>
          </a:xfrm>
          <a:prstGeom prst="upDownArrow">
            <a:avLst/>
          </a:prstGeom>
          <a:solidFill>
            <a:srgbClr val="92D050"/>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Tree>
    <p:extLst>
      <p:ext uri="{BB962C8B-B14F-4D97-AF65-F5344CB8AC3E}">
        <p14:creationId xmlns:p14="http://schemas.microsoft.com/office/powerpoint/2010/main" val="651166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Three-tier Architecture</a:t>
            </a:r>
            <a:endParaRPr lang="en-US" dirty="0"/>
          </a:p>
        </p:txBody>
      </p:sp>
      <p:sp>
        <p:nvSpPr>
          <p:cNvPr id="21" name="Rounded Rectangle 20"/>
          <p:cNvSpPr/>
          <p:nvPr/>
        </p:nvSpPr>
        <p:spPr bwMode="auto">
          <a:xfrm>
            <a:off x="683568" y="4653136"/>
            <a:ext cx="7776864" cy="1872208"/>
          </a:xfrm>
          <a:prstGeom prst="roundRect">
            <a:avLst/>
          </a:prstGeom>
          <a:solidFill>
            <a:schemeClr val="bg1">
              <a:lumMod val="95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2" name="TextBox 21"/>
          <p:cNvSpPr txBox="1"/>
          <p:nvPr/>
        </p:nvSpPr>
        <p:spPr>
          <a:xfrm>
            <a:off x="899592" y="4725144"/>
            <a:ext cx="7488832" cy="1569660"/>
          </a:xfrm>
          <a:prstGeom prst="rect">
            <a:avLst/>
          </a:prstGeom>
          <a:noFill/>
        </p:spPr>
        <p:txBody>
          <a:bodyPr wrap="square" rtlCol="0">
            <a:spAutoFit/>
          </a:bodyPr>
          <a:lstStyle/>
          <a:p>
            <a:pPr marL="285750" indent="-285750">
              <a:buFontTx/>
              <a:buChar char="-"/>
            </a:pPr>
            <a:r>
              <a:rPr lang="en-US" sz="2400" dirty="0" smtClean="0"/>
              <a:t>Thanks to tree-like topology, VTN’s overhead can be reduced.</a:t>
            </a:r>
          </a:p>
          <a:p>
            <a:pPr marL="285750" indent="-285750">
              <a:buFontTx/>
              <a:buChar char="-"/>
            </a:pPr>
            <a:r>
              <a:rPr lang="en-US" sz="2400" dirty="0" smtClean="0"/>
              <a:t>End-to-end security, visibility of lower tier VENs, and interoperability may be an issue.</a:t>
            </a:r>
          </a:p>
        </p:txBody>
      </p:sp>
      <p:sp>
        <p:nvSpPr>
          <p:cNvPr id="23" name="Rounded Rectangle 22"/>
          <p:cNvSpPr/>
          <p:nvPr/>
        </p:nvSpPr>
        <p:spPr bwMode="auto">
          <a:xfrm>
            <a:off x="539552" y="1988840"/>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VTN</a:t>
            </a:r>
          </a:p>
        </p:txBody>
      </p:sp>
      <p:sp>
        <p:nvSpPr>
          <p:cNvPr id="24" name="Rounded Rectangle 23"/>
          <p:cNvSpPr/>
          <p:nvPr/>
        </p:nvSpPr>
        <p:spPr bwMode="auto">
          <a:xfrm>
            <a:off x="2411760" y="1988840"/>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25" name="Straight Arrow Connector 24"/>
          <p:cNvCxnSpPr>
            <a:stCxn id="23" idx="3"/>
            <a:endCxn id="24" idx="1"/>
          </p:cNvCxnSpPr>
          <p:nvPr/>
        </p:nvCxnSpPr>
        <p:spPr bwMode="auto">
          <a:xfrm>
            <a:off x="1453952" y="2446040"/>
            <a:ext cx="957808"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6" name="Rounded Rectangle 25"/>
          <p:cNvSpPr/>
          <p:nvPr/>
        </p:nvSpPr>
        <p:spPr bwMode="auto">
          <a:xfrm>
            <a:off x="2505472" y="764704"/>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27" name="Straight Arrow Connector 26"/>
          <p:cNvCxnSpPr>
            <a:stCxn id="23" idx="3"/>
            <a:endCxn id="26" idx="1"/>
          </p:cNvCxnSpPr>
          <p:nvPr/>
        </p:nvCxnSpPr>
        <p:spPr bwMode="auto">
          <a:xfrm flipV="1">
            <a:off x="1453952" y="1221904"/>
            <a:ext cx="1051520" cy="1224136"/>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8" name="Rounded Rectangle 27"/>
          <p:cNvSpPr/>
          <p:nvPr/>
        </p:nvSpPr>
        <p:spPr bwMode="auto">
          <a:xfrm>
            <a:off x="2483768" y="3501008"/>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29" name="Straight Arrow Connector 28"/>
          <p:cNvCxnSpPr>
            <a:stCxn id="23" idx="3"/>
            <a:endCxn id="28" idx="1"/>
          </p:cNvCxnSpPr>
          <p:nvPr/>
        </p:nvCxnSpPr>
        <p:spPr bwMode="auto">
          <a:xfrm>
            <a:off x="1453952" y="2446040"/>
            <a:ext cx="1029816" cy="1512168"/>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30" name="TextBox 29"/>
          <p:cNvSpPr txBox="1"/>
          <p:nvPr/>
        </p:nvSpPr>
        <p:spPr>
          <a:xfrm rot="5400000" flipH="1">
            <a:off x="2844317" y="2867019"/>
            <a:ext cx="368315" cy="584775"/>
          </a:xfrm>
          <a:prstGeom prst="rect">
            <a:avLst/>
          </a:prstGeom>
          <a:noFill/>
        </p:spPr>
        <p:txBody>
          <a:bodyPr wrap="square" rtlCol="0">
            <a:spAutoFit/>
          </a:bodyPr>
          <a:lstStyle/>
          <a:p>
            <a:r>
              <a:rPr lang="en-US" sz="3200" dirty="0" smtClean="0">
                <a:latin typeface="Calibri" panose="020F0502020204030204" pitchFamily="34" charset="0"/>
              </a:rPr>
              <a:t>…</a:t>
            </a:r>
          </a:p>
        </p:txBody>
      </p:sp>
      <p:sp>
        <p:nvSpPr>
          <p:cNvPr id="35" name="Oval 34"/>
          <p:cNvSpPr/>
          <p:nvPr/>
        </p:nvSpPr>
        <p:spPr bwMode="auto">
          <a:xfrm>
            <a:off x="6876256" y="1628800"/>
            <a:ext cx="1584176" cy="648072"/>
          </a:xfrm>
          <a:prstGeom prst="ellips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Resource</a:t>
            </a:r>
          </a:p>
        </p:txBody>
      </p:sp>
      <p:sp>
        <p:nvSpPr>
          <p:cNvPr id="36" name="Oval 35"/>
          <p:cNvSpPr/>
          <p:nvPr/>
        </p:nvSpPr>
        <p:spPr bwMode="auto">
          <a:xfrm>
            <a:off x="6876256" y="2564904"/>
            <a:ext cx="1584176" cy="648072"/>
          </a:xfrm>
          <a:prstGeom prst="ellips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Resource</a:t>
            </a:r>
          </a:p>
        </p:txBody>
      </p:sp>
      <p:cxnSp>
        <p:nvCxnSpPr>
          <p:cNvPr id="37" name="Straight Connector 36"/>
          <p:cNvCxnSpPr/>
          <p:nvPr/>
        </p:nvCxnSpPr>
        <p:spPr bwMode="auto">
          <a:xfrm flipV="1">
            <a:off x="6300192" y="2010544"/>
            <a:ext cx="576064" cy="457200"/>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38" name="Straight Connector 37"/>
          <p:cNvCxnSpPr>
            <a:endCxn id="36" idx="2"/>
          </p:cNvCxnSpPr>
          <p:nvPr/>
        </p:nvCxnSpPr>
        <p:spPr bwMode="auto">
          <a:xfrm>
            <a:off x="6300192" y="2467744"/>
            <a:ext cx="576064" cy="42119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40" name="Rounded Rectangle 39"/>
          <p:cNvSpPr/>
          <p:nvPr/>
        </p:nvSpPr>
        <p:spPr bwMode="auto">
          <a:xfrm>
            <a:off x="5385792" y="2010544"/>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41" name="Straight Arrow Connector 40"/>
          <p:cNvCxnSpPr>
            <a:endCxn id="40" idx="1"/>
          </p:cNvCxnSpPr>
          <p:nvPr/>
        </p:nvCxnSpPr>
        <p:spPr bwMode="auto">
          <a:xfrm>
            <a:off x="4334272" y="2467744"/>
            <a:ext cx="1051520"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42" name="Rounded Rectangle 41"/>
          <p:cNvSpPr/>
          <p:nvPr/>
        </p:nvSpPr>
        <p:spPr bwMode="auto">
          <a:xfrm>
            <a:off x="5385792" y="786408"/>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43" name="Straight Arrow Connector 42"/>
          <p:cNvCxnSpPr>
            <a:endCxn id="42" idx="1"/>
          </p:cNvCxnSpPr>
          <p:nvPr/>
        </p:nvCxnSpPr>
        <p:spPr bwMode="auto">
          <a:xfrm flipV="1">
            <a:off x="4334272" y="1243608"/>
            <a:ext cx="1051520" cy="1224136"/>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44" name="Rounded Rectangle 43"/>
          <p:cNvSpPr/>
          <p:nvPr/>
        </p:nvSpPr>
        <p:spPr bwMode="auto">
          <a:xfrm>
            <a:off x="5364088" y="3522712"/>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45" name="Straight Arrow Connector 44"/>
          <p:cNvCxnSpPr>
            <a:endCxn id="44" idx="1"/>
          </p:cNvCxnSpPr>
          <p:nvPr/>
        </p:nvCxnSpPr>
        <p:spPr bwMode="auto">
          <a:xfrm>
            <a:off x="4334272" y="2467744"/>
            <a:ext cx="1029816" cy="1512168"/>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46" name="TextBox 45"/>
          <p:cNvSpPr txBox="1"/>
          <p:nvPr/>
        </p:nvSpPr>
        <p:spPr>
          <a:xfrm rot="5400000" flipH="1">
            <a:off x="5724637" y="2888723"/>
            <a:ext cx="368315" cy="584775"/>
          </a:xfrm>
          <a:prstGeom prst="rect">
            <a:avLst/>
          </a:prstGeom>
          <a:noFill/>
        </p:spPr>
        <p:txBody>
          <a:bodyPr wrap="square" rtlCol="0">
            <a:spAutoFit/>
          </a:bodyPr>
          <a:lstStyle/>
          <a:p>
            <a:r>
              <a:rPr lang="en-US" sz="3200" dirty="0" smtClean="0">
                <a:latin typeface="Calibri" panose="020F0502020204030204" pitchFamily="34" charset="0"/>
              </a:rPr>
              <a:t>…</a:t>
            </a:r>
          </a:p>
        </p:txBody>
      </p:sp>
      <p:sp>
        <p:nvSpPr>
          <p:cNvPr id="31"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32"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7</a:t>
            </a:fld>
            <a:endParaRPr lang="ja-JP" altLang="en-US" sz="800" dirty="0"/>
          </a:p>
        </p:txBody>
      </p:sp>
      <p:sp>
        <p:nvSpPr>
          <p:cNvPr id="33" name="Rounded Rectangle 32"/>
          <p:cNvSpPr/>
          <p:nvPr/>
        </p:nvSpPr>
        <p:spPr bwMode="auto">
          <a:xfrm>
            <a:off x="2339752" y="1833972"/>
            <a:ext cx="2230661" cy="1325434"/>
          </a:xfrm>
          <a:prstGeom prst="roundRect">
            <a:avLst/>
          </a:prstGeom>
          <a:noFill/>
          <a:ln w="28575" cap="flat" cmpd="sng" algn="ctr">
            <a:solidFill>
              <a:srgbClr val="7030A0"/>
            </a:solidFill>
            <a:prstDash val="dash"/>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3" name="TextBox 2"/>
          <p:cNvSpPr txBox="1"/>
          <p:nvPr/>
        </p:nvSpPr>
        <p:spPr>
          <a:xfrm>
            <a:off x="2987824" y="3140968"/>
            <a:ext cx="1817549" cy="369332"/>
          </a:xfrm>
          <a:prstGeom prst="rect">
            <a:avLst/>
          </a:prstGeom>
          <a:noFill/>
        </p:spPr>
        <p:txBody>
          <a:bodyPr wrap="none" rtlCol="0">
            <a:spAutoFit/>
          </a:bodyPr>
          <a:lstStyle/>
          <a:p>
            <a:r>
              <a:rPr lang="en-US" b="1" dirty="0" smtClean="0">
                <a:solidFill>
                  <a:srgbClr val="7030A0"/>
                </a:solidFill>
              </a:rPr>
              <a:t>DR Aggregator</a:t>
            </a:r>
            <a:endParaRPr lang="en-US" b="1" dirty="0">
              <a:solidFill>
                <a:srgbClr val="7030A0"/>
              </a:solidFill>
            </a:endParaRPr>
          </a:p>
        </p:txBody>
      </p:sp>
      <p:sp>
        <p:nvSpPr>
          <p:cNvPr id="39" name="Rounded Rectangle 38"/>
          <p:cNvSpPr/>
          <p:nvPr/>
        </p:nvSpPr>
        <p:spPr bwMode="auto">
          <a:xfrm>
            <a:off x="3585592" y="1988840"/>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VTN</a:t>
            </a:r>
          </a:p>
        </p:txBody>
      </p:sp>
      <p:sp>
        <p:nvSpPr>
          <p:cNvPr id="4" name="Rectangle 3"/>
          <p:cNvSpPr/>
          <p:nvPr/>
        </p:nvSpPr>
        <p:spPr bwMode="auto">
          <a:xfrm>
            <a:off x="3326160" y="2010544"/>
            <a:ext cx="259432" cy="878396"/>
          </a:xfrm>
          <a:prstGeom prst="rect">
            <a:avLst/>
          </a:prstGeom>
          <a:solidFill>
            <a:srgbClr val="FF0000"/>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34" name="Up-Down Arrow 33"/>
          <p:cNvSpPr/>
          <p:nvPr/>
        </p:nvSpPr>
        <p:spPr bwMode="auto">
          <a:xfrm rot="5400000">
            <a:off x="1701392" y="1979128"/>
            <a:ext cx="484632" cy="936104"/>
          </a:xfrm>
          <a:prstGeom prst="upDownArrow">
            <a:avLst/>
          </a:prstGeom>
          <a:solidFill>
            <a:srgbClr val="92D050"/>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47" name="Up-Down Arrow 46"/>
          <p:cNvSpPr/>
          <p:nvPr/>
        </p:nvSpPr>
        <p:spPr bwMode="auto">
          <a:xfrm rot="5400000">
            <a:off x="4689724" y="2015132"/>
            <a:ext cx="484632" cy="864096"/>
          </a:xfrm>
          <a:prstGeom prst="upDownArrow">
            <a:avLst/>
          </a:prstGeom>
          <a:solidFill>
            <a:srgbClr val="92D050"/>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Tree>
    <p:extLst>
      <p:ext uri="{BB962C8B-B14F-4D97-AF65-F5344CB8AC3E}">
        <p14:creationId xmlns:p14="http://schemas.microsoft.com/office/powerpoint/2010/main" val="925692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4"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p:cNvSpPr/>
          <p:nvPr/>
        </p:nvSpPr>
        <p:spPr bwMode="auto">
          <a:xfrm>
            <a:off x="2056366" y="2051700"/>
            <a:ext cx="1867562" cy="1152128"/>
          </a:xfrm>
          <a:prstGeom prst="cloud">
            <a:avLst/>
          </a:prstGeom>
          <a:solidFill>
            <a:schemeClr val="accent1"/>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1" name="Cloud 10"/>
          <p:cNvSpPr/>
          <p:nvPr/>
        </p:nvSpPr>
        <p:spPr bwMode="auto">
          <a:xfrm>
            <a:off x="2056366" y="888720"/>
            <a:ext cx="1867562" cy="1152128"/>
          </a:xfrm>
          <a:prstGeom prst="cloud">
            <a:avLst/>
          </a:prstGeom>
          <a:solidFill>
            <a:srgbClr val="DBE6FD"/>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2" name="Title 1"/>
          <p:cNvSpPr>
            <a:spLocks noGrp="1"/>
          </p:cNvSpPr>
          <p:nvPr>
            <p:ph type="title"/>
          </p:nvPr>
        </p:nvSpPr>
        <p:spPr/>
        <p:txBody>
          <a:bodyPr/>
          <a:lstStyle/>
          <a:p>
            <a:r>
              <a:rPr lang="en-US" dirty="0" smtClean="0"/>
              <a:t>Vendor Cloud Model</a:t>
            </a:r>
            <a:endParaRPr lang="en-US" dirty="0"/>
          </a:p>
        </p:txBody>
      </p:sp>
      <p:sp>
        <p:nvSpPr>
          <p:cNvPr id="3" name="Rounded Rectangle 2"/>
          <p:cNvSpPr/>
          <p:nvPr/>
        </p:nvSpPr>
        <p:spPr bwMode="auto">
          <a:xfrm>
            <a:off x="539552" y="2195716"/>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VTN</a:t>
            </a:r>
          </a:p>
        </p:txBody>
      </p:sp>
      <p:sp>
        <p:nvSpPr>
          <p:cNvPr id="4" name="Rounded Rectangle 3"/>
          <p:cNvSpPr/>
          <p:nvPr/>
        </p:nvSpPr>
        <p:spPr bwMode="auto">
          <a:xfrm>
            <a:off x="2505472" y="2195716"/>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Vendor 2</a:t>
            </a:r>
          </a:p>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5" name="Straight Arrow Connector 4"/>
          <p:cNvCxnSpPr>
            <a:stCxn id="3" idx="3"/>
            <a:endCxn id="4" idx="1"/>
          </p:cNvCxnSpPr>
          <p:nvPr/>
        </p:nvCxnSpPr>
        <p:spPr bwMode="auto">
          <a:xfrm>
            <a:off x="1453952" y="2652916"/>
            <a:ext cx="1051520" cy="0"/>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6" name="Rounded Rectangle 5"/>
          <p:cNvSpPr/>
          <p:nvPr/>
        </p:nvSpPr>
        <p:spPr bwMode="auto">
          <a:xfrm>
            <a:off x="2505472" y="971580"/>
            <a:ext cx="914400" cy="914400"/>
          </a:xfrm>
          <a:prstGeom prst="roundRect">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91440" tIns="45720" rIns="91440" bIns="45720" numCol="1" rtlCol="0" anchor="ctr" anchorCtr="0" compatLnSpc="1">
            <a:prstTxWarp prst="textNoShape">
              <a:avLst/>
            </a:prstTxWarp>
          </a:bodyPr>
          <a:lstStyle/>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Vendor 1</a:t>
            </a:r>
          </a:p>
          <a:p>
            <a:pPr algn="ctr" fontAlgn="ctr">
              <a:spcBef>
                <a:spcPct val="0"/>
              </a:spcBef>
              <a:spcAft>
                <a:spcPct val="0"/>
              </a:spcAft>
            </a:pPr>
            <a:r>
              <a:rPr lang="en-US" dirty="0" smtClean="0">
                <a:solidFill>
                  <a:srgbClr val="000000"/>
                </a:solidFill>
                <a:latin typeface="Calibri" panose="020F0502020204030204" pitchFamily="34" charset="0"/>
                <a:ea typeface="ＭＳ Ｐゴシック" charset="-128"/>
              </a:rPr>
              <a:t>VEN</a:t>
            </a:r>
            <a:endParaRPr lang="en-US" dirty="0">
              <a:solidFill>
                <a:srgbClr val="000000"/>
              </a:solidFill>
              <a:latin typeface="Calibri" panose="020F0502020204030204" pitchFamily="34" charset="0"/>
              <a:ea typeface="ＭＳ Ｐゴシック" charset="-128"/>
            </a:endParaRPr>
          </a:p>
        </p:txBody>
      </p:sp>
      <p:cxnSp>
        <p:nvCxnSpPr>
          <p:cNvPr id="7" name="Straight Arrow Connector 6"/>
          <p:cNvCxnSpPr>
            <a:stCxn id="3" idx="3"/>
            <a:endCxn id="6" idx="1"/>
          </p:cNvCxnSpPr>
          <p:nvPr/>
        </p:nvCxnSpPr>
        <p:spPr bwMode="auto">
          <a:xfrm flipV="1">
            <a:off x="1453952" y="1428780"/>
            <a:ext cx="1051520" cy="1224136"/>
          </a:xfrm>
          <a:prstGeom prst="straightConnector1">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14" name="Rectangle 13"/>
          <p:cNvSpPr/>
          <p:nvPr/>
        </p:nvSpPr>
        <p:spPr bwMode="auto">
          <a:xfrm>
            <a:off x="4932040" y="996732"/>
            <a:ext cx="2376264" cy="1656184"/>
          </a:xfrm>
          <a:prstGeom prst="rect">
            <a:avLst/>
          </a:prstGeom>
          <a:noFill/>
          <a:ln w="28575" cap="flat" cmpd="sng" algn="ctr">
            <a:solidFill>
              <a:srgbClr val="57564F"/>
            </a:solidFill>
            <a:prstDash val="sysDot"/>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5" name="Oval 14"/>
          <p:cNvSpPr/>
          <p:nvPr/>
        </p:nvSpPr>
        <p:spPr bwMode="auto">
          <a:xfrm>
            <a:off x="5292080" y="1115596"/>
            <a:ext cx="1584176" cy="648072"/>
          </a:xfrm>
          <a:prstGeom prst="ellipse">
            <a:avLst/>
          </a:prstGeom>
          <a:solidFill>
            <a:srgbClr val="DBE6FD"/>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lang="en-US" dirty="0" smtClean="0">
                <a:solidFill>
                  <a:srgbClr val="000000"/>
                </a:solidFill>
                <a:latin typeface="Calibri" panose="020F0502020204030204" pitchFamily="34" charset="0"/>
                <a:ea typeface="ＭＳ Ｐゴシック" charset="-128"/>
              </a:rPr>
              <a:t>Thermostat</a:t>
            </a:r>
            <a:endPar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endParaRPr>
          </a:p>
        </p:txBody>
      </p:sp>
      <p:sp>
        <p:nvSpPr>
          <p:cNvPr id="16" name="Oval 15"/>
          <p:cNvSpPr/>
          <p:nvPr/>
        </p:nvSpPr>
        <p:spPr bwMode="auto">
          <a:xfrm>
            <a:off x="5292080" y="1907684"/>
            <a:ext cx="1584176" cy="648072"/>
          </a:xfrm>
          <a:prstGeom prst="ellipse">
            <a:avLst/>
          </a:prstGeom>
          <a:solidFill>
            <a:schemeClr val="accent1"/>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Lighting</a:t>
            </a:r>
          </a:p>
        </p:txBody>
      </p:sp>
      <p:sp>
        <p:nvSpPr>
          <p:cNvPr id="17" name="Rectangle 16"/>
          <p:cNvSpPr/>
          <p:nvPr/>
        </p:nvSpPr>
        <p:spPr bwMode="auto">
          <a:xfrm>
            <a:off x="4932040" y="2699772"/>
            <a:ext cx="2376264" cy="1593324"/>
          </a:xfrm>
          <a:prstGeom prst="rect">
            <a:avLst/>
          </a:prstGeom>
          <a:noFill/>
          <a:ln w="28575" cap="flat" cmpd="sng" algn="ctr">
            <a:solidFill>
              <a:srgbClr val="57564F"/>
            </a:solidFill>
            <a:prstDash val="sysDot"/>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18" name="Oval 17"/>
          <p:cNvSpPr/>
          <p:nvPr/>
        </p:nvSpPr>
        <p:spPr bwMode="auto">
          <a:xfrm>
            <a:off x="5292080" y="2771780"/>
            <a:ext cx="1584176" cy="648072"/>
          </a:xfrm>
          <a:prstGeom prst="ellipse">
            <a:avLst/>
          </a:prstGeom>
          <a:solidFill>
            <a:srgbClr val="DBE6FD"/>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lang="en-US" dirty="0" smtClean="0">
                <a:solidFill>
                  <a:srgbClr val="000000"/>
                </a:solidFill>
                <a:latin typeface="Calibri" panose="020F0502020204030204" pitchFamily="34" charset="0"/>
                <a:ea typeface="ＭＳ Ｐゴシック" charset="-128"/>
              </a:rPr>
              <a:t>Thermostat</a:t>
            </a:r>
            <a:endPar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endParaRPr>
          </a:p>
        </p:txBody>
      </p:sp>
      <p:sp>
        <p:nvSpPr>
          <p:cNvPr id="19" name="Oval 18"/>
          <p:cNvSpPr/>
          <p:nvPr/>
        </p:nvSpPr>
        <p:spPr bwMode="auto">
          <a:xfrm>
            <a:off x="5292080" y="3563868"/>
            <a:ext cx="1584176" cy="648072"/>
          </a:xfrm>
          <a:prstGeom prst="ellipse">
            <a:avLst/>
          </a:prstGeom>
          <a:solidFill>
            <a:schemeClr val="accent1"/>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rPr>
              <a:t>Lighting</a:t>
            </a:r>
          </a:p>
        </p:txBody>
      </p:sp>
      <p:cxnSp>
        <p:nvCxnSpPr>
          <p:cNvPr id="21" name="Straight Connector 20"/>
          <p:cNvCxnSpPr>
            <a:stCxn id="6" idx="3"/>
            <a:endCxn id="15" idx="2"/>
          </p:cNvCxnSpPr>
          <p:nvPr/>
        </p:nvCxnSpPr>
        <p:spPr bwMode="auto">
          <a:xfrm>
            <a:off x="3419872" y="1428780"/>
            <a:ext cx="1872208" cy="10852"/>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3" name="Straight Connector 22"/>
          <p:cNvCxnSpPr>
            <a:stCxn id="6" idx="3"/>
            <a:endCxn id="18" idx="2"/>
          </p:cNvCxnSpPr>
          <p:nvPr/>
        </p:nvCxnSpPr>
        <p:spPr bwMode="auto">
          <a:xfrm>
            <a:off x="3419872" y="1428780"/>
            <a:ext cx="1872208" cy="1667036"/>
          </a:xfrm>
          <a:prstGeom prst="line">
            <a:avLst/>
          </a:pr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cxnSp>
        <p:nvCxnSpPr>
          <p:cNvPr id="25" name="Straight Connector 24"/>
          <p:cNvCxnSpPr>
            <a:stCxn id="4" idx="3"/>
            <a:endCxn id="19" idx="2"/>
          </p:cNvCxnSpPr>
          <p:nvPr/>
        </p:nvCxnSpPr>
        <p:spPr bwMode="auto">
          <a:xfrm>
            <a:off x="3419872" y="2652916"/>
            <a:ext cx="1872208" cy="1234988"/>
          </a:xfrm>
          <a:prstGeom prst="line">
            <a:avLst/>
          </a:prstGeom>
          <a:gradFill rotWithShape="0">
            <a:gsLst>
              <a:gs pos="0">
                <a:srgbClr val="FFFFFF"/>
              </a:gs>
              <a:gs pos="100000">
                <a:srgbClr val="CACAC7"/>
              </a:gs>
            </a:gsLst>
            <a:lin ang="5400000" scaled="1"/>
          </a:gradFill>
          <a:ln w="9525" cap="flat" cmpd="sng" algn="ctr">
            <a:solidFill>
              <a:srgbClr val="57564F"/>
            </a:solidFill>
            <a:prstDash val="lgDash"/>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8" name="TextBox 27"/>
          <p:cNvSpPr txBox="1"/>
          <p:nvPr/>
        </p:nvSpPr>
        <p:spPr>
          <a:xfrm rot="5400000">
            <a:off x="6480673" y="1619580"/>
            <a:ext cx="1285929" cy="369332"/>
          </a:xfrm>
          <a:prstGeom prst="rect">
            <a:avLst/>
          </a:prstGeom>
          <a:noFill/>
        </p:spPr>
        <p:txBody>
          <a:bodyPr wrap="none" rtlCol="0">
            <a:spAutoFit/>
          </a:bodyPr>
          <a:lstStyle/>
          <a:p>
            <a:r>
              <a:rPr lang="en-US" dirty="0" smtClean="0">
                <a:latin typeface="Calibri" panose="020F0502020204030204" pitchFamily="34" charset="0"/>
              </a:rPr>
              <a:t>Customer</a:t>
            </a:r>
            <a:r>
              <a:rPr lang="en-US" dirty="0" smtClean="0"/>
              <a:t> 1</a:t>
            </a:r>
            <a:endParaRPr lang="en-US" dirty="0"/>
          </a:p>
        </p:txBody>
      </p:sp>
      <p:sp>
        <p:nvSpPr>
          <p:cNvPr id="29" name="TextBox 28"/>
          <p:cNvSpPr txBox="1"/>
          <p:nvPr/>
        </p:nvSpPr>
        <p:spPr>
          <a:xfrm rot="5400000">
            <a:off x="6489965" y="3419780"/>
            <a:ext cx="1285929" cy="369332"/>
          </a:xfrm>
          <a:prstGeom prst="rect">
            <a:avLst/>
          </a:prstGeom>
          <a:noFill/>
        </p:spPr>
        <p:txBody>
          <a:bodyPr wrap="none" rtlCol="0">
            <a:spAutoFit/>
          </a:bodyPr>
          <a:lstStyle/>
          <a:p>
            <a:r>
              <a:rPr lang="en-US" dirty="0" smtClean="0">
                <a:latin typeface="Calibri" panose="020F0502020204030204" pitchFamily="34" charset="0"/>
              </a:rPr>
              <a:t>Customer</a:t>
            </a:r>
            <a:r>
              <a:rPr lang="en-US" dirty="0" smtClean="0"/>
              <a:t> 2</a:t>
            </a:r>
            <a:endParaRPr lang="en-US" dirty="0"/>
          </a:p>
        </p:txBody>
      </p:sp>
      <p:sp>
        <p:nvSpPr>
          <p:cNvPr id="30" name="Rounded Rectangle 29"/>
          <p:cNvSpPr/>
          <p:nvPr/>
        </p:nvSpPr>
        <p:spPr bwMode="auto">
          <a:xfrm>
            <a:off x="683568" y="4397680"/>
            <a:ext cx="7992888" cy="1839632"/>
          </a:xfrm>
          <a:prstGeom prst="roundRect">
            <a:avLst/>
          </a:prstGeom>
          <a:solidFill>
            <a:schemeClr val="bg1">
              <a:lumMod val="95000"/>
            </a:schemeClr>
          </a:solidFill>
          <a:ln w="9525" cap="flat" cmpd="sng"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ＭＳ Ｐゴシック" charset="-128"/>
              <a:ea typeface="ＭＳ Ｐゴシック" charset="-128"/>
            </a:endParaRPr>
          </a:p>
        </p:txBody>
      </p:sp>
      <p:sp>
        <p:nvSpPr>
          <p:cNvPr id="31" name="TextBox 30"/>
          <p:cNvSpPr txBox="1"/>
          <p:nvPr/>
        </p:nvSpPr>
        <p:spPr>
          <a:xfrm>
            <a:off x="899592" y="4509120"/>
            <a:ext cx="7632848" cy="1569660"/>
          </a:xfrm>
          <a:prstGeom prst="rect">
            <a:avLst/>
          </a:prstGeom>
          <a:noFill/>
        </p:spPr>
        <p:txBody>
          <a:bodyPr wrap="square" rtlCol="0">
            <a:spAutoFit/>
          </a:bodyPr>
          <a:lstStyle/>
          <a:p>
            <a:pPr marL="285750" indent="-285750">
              <a:buFontTx/>
              <a:buChar char="-"/>
            </a:pPr>
            <a:r>
              <a:rPr lang="en-US" sz="2400" dirty="0" smtClean="0"/>
              <a:t>VTN needs to manage one VEN per device vendor, which provides scalability and complexity advantage</a:t>
            </a:r>
          </a:p>
          <a:p>
            <a:pPr marL="285750" indent="-285750">
              <a:buFontTx/>
              <a:buChar char="-"/>
            </a:pPr>
            <a:r>
              <a:rPr lang="en-US" sz="2400" dirty="0" smtClean="0"/>
              <a:t>Segmented control by multiple vendors</a:t>
            </a:r>
          </a:p>
          <a:p>
            <a:pPr marL="285750" indent="-285750">
              <a:buFontTx/>
              <a:buChar char="-"/>
            </a:pPr>
            <a:r>
              <a:rPr lang="en-US" sz="2400" dirty="0" smtClean="0"/>
              <a:t>Vendor lock-in and availability problem</a:t>
            </a:r>
          </a:p>
        </p:txBody>
      </p:sp>
      <p:cxnSp>
        <p:nvCxnSpPr>
          <p:cNvPr id="33" name="Straight Connector 32"/>
          <p:cNvCxnSpPr>
            <a:endCxn id="16" idx="2"/>
          </p:cNvCxnSpPr>
          <p:nvPr/>
        </p:nvCxnSpPr>
        <p:spPr bwMode="auto">
          <a:xfrm flipV="1">
            <a:off x="3419872" y="2231720"/>
            <a:ext cx="1872208" cy="468052"/>
          </a:xfrm>
          <a:prstGeom prst="line">
            <a:avLst/>
          </a:prstGeom>
          <a:gradFill rotWithShape="0">
            <a:gsLst>
              <a:gs pos="0">
                <a:srgbClr val="FFFFFF"/>
              </a:gs>
              <a:gs pos="100000">
                <a:srgbClr val="CACAC7"/>
              </a:gs>
            </a:gsLst>
            <a:lin ang="5400000" scaled="1"/>
          </a:gradFill>
          <a:ln w="9525" cap="flat" cmpd="sng" algn="ctr">
            <a:solidFill>
              <a:srgbClr val="57564F"/>
            </a:solidFill>
            <a:prstDash val="lgDash"/>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cxnSp>
      <p:sp>
        <p:nvSpPr>
          <p:cNvPr id="24" name="フッター プレースホルダー 5"/>
          <p:cNvSpPr txBox="1">
            <a:spLocks/>
          </p:cNvSpPr>
          <p:nvPr/>
        </p:nvSpPr>
        <p:spPr bwMode="gray">
          <a:xfrm>
            <a:off x="5075227" y="6656388"/>
            <a:ext cx="4022725"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ja-JP"/>
            </a:defPPr>
            <a:lvl1pPr algn="ctr"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1pPr>
            <a:lvl2pPr marL="742950" indent="-28575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2pPr>
            <a:lvl3pPr marL="11430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3pPr>
            <a:lvl4pPr marL="16002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4pPr>
            <a:lvl5pPr marL="2057400" indent="-228600" algn="l" rtl="0" eaLnBrk="0" fontAlgn="base"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5pPr>
            <a:lvl6pPr marL="25146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6pPr>
            <a:lvl7pPr marL="29718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7pPr>
            <a:lvl8pPr marL="34290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8pPr>
            <a:lvl9pPr marL="3886200" indent="-228600" algn="l" defTabSz="914400" rtl="0" eaLnBrk="0" fontAlgn="base" latinLnBrk="0" hangingPunct="0">
              <a:spcBef>
                <a:spcPct val="0"/>
              </a:spcBef>
              <a:spcAft>
                <a:spcPct val="0"/>
              </a:spcAft>
              <a:defRPr kumimoji="1" sz="900" kern="1200">
                <a:solidFill>
                  <a:srgbClr val="000000"/>
                </a:solidFill>
                <a:latin typeface="Fujitsu Sans" pitchFamily="34" charset="0"/>
                <a:ea typeface="ＭＳ Ｐゴシック" pitchFamily="34" charset="-128"/>
                <a:cs typeface="+mn-cs"/>
              </a:defRPr>
            </a:lvl9pPr>
          </a:lstStyle>
          <a:p>
            <a:pPr algn="r" eaLnBrk="1" hangingPunct="1"/>
            <a:r>
              <a:rPr kumimoji="0" lang="en-US" altLang="en-US" sz="1000" dirty="0" smtClean="0">
                <a:solidFill>
                  <a:schemeClr val="tx1"/>
                </a:solidFill>
              </a:rPr>
              <a:t> </a:t>
            </a:r>
            <a:r>
              <a:rPr kumimoji="0" lang="en-US" altLang="ja-JP" sz="1000" dirty="0" smtClean="0">
                <a:solidFill>
                  <a:schemeClr val="tx1"/>
                </a:solidFill>
              </a:rPr>
              <a:t>Copyright 2014 Fujitsu Laboratories of America</a:t>
            </a:r>
            <a:endParaRPr kumimoji="0" lang="de-DE" altLang="ja-JP" sz="1000" dirty="0" smtClean="0">
              <a:solidFill>
                <a:schemeClr val="tx1"/>
              </a:solidFill>
            </a:endParaRPr>
          </a:p>
        </p:txBody>
      </p:sp>
      <p:sp>
        <p:nvSpPr>
          <p:cNvPr id="26" name="スライド番号プレースホルダー 5"/>
          <p:cNvSpPr txBox="1">
            <a:spLocks/>
          </p:cNvSpPr>
          <p:nvPr/>
        </p:nvSpPr>
        <p:spPr>
          <a:xfrm>
            <a:off x="4300538" y="6653213"/>
            <a:ext cx="539750" cy="201612"/>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D5EE70-C0EB-42C2-90A7-EA415F79C05F}" type="slidenum">
              <a:rPr lang="ja-JP" altLang="en-US" sz="800" smtClean="0"/>
              <a:pPr/>
              <a:t>8</a:t>
            </a:fld>
            <a:endParaRPr lang="ja-JP" altLang="en-US" sz="800" dirty="0"/>
          </a:p>
        </p:txBody>
      </p:sp>
      <p:sp>
        <p:nvSpPr>
          <p:cNvPr id="27" name="TextBox 26"/>
          <p:cNvSpPr txBox="1"/>
          <p:nvPr/>
        </p:nvSpPr>
        <p:spPr>
          <a:xfrm>
            <a:off x="2483768" y="737409"/>
            <a:ext cx="869149" cy="1323439"/>
          </a:xfrm>
          <a:prstGeom prst="rect">
            <a:avLst/>
          </a:prstGeom>
          <a:noFill/>
        </p:spPr>
        <p:txBody>
          <a:bodyPr wrap="none" rtlCol="0">
            <a:spAutoFit/>
          </a:bodyPr>
          <a:lstStyle/>
          <a:p>
            <a:r>
              <a:rPr lang="en-US" sz="8000" b="1" dirty="0" smtClean="0">
                <a:solidFill>
                  <a:srgbClr val="FF0000"/>
                </a:solidFill>
              </a:rPr>
              <a:t>X</a:t>
            </a:r>
            <a:endParaRPr lang="en-US" sz="8000" b="1" dirty="0">
              <a:solidFill>
                <a:srgbClr val="FF0000"/>
              </a:solidFill>
            </a:endParaRPr>
          </a:p>
        </p:txBody>
      </p:sp>
      <p:sp>
        <p:nvSpPr>
          <p:cNvPr id="32" name="Oval 31"/>
          <p:cNvSpPr/>
          <p:nvPr/>
        </p:nvSpPr>
        <p:spPr bwMode="auto">
          <a:xfrm>
            <a:off x="5292080" y="1124744"/>
            <a:ext cx="1584176" cy="648072"/>
          </a:xfrm>
          <a:prstGeom prst="ellipse">
            <a:avLst/>
          </a:prstGeom>
          <a:solidFill>
            <a:schemeClr val="tx1">
              <a:lumMod val="75000"/>
              <a:lumOff val="25000"/>
            </a:schemeClr>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lang="en-US" dirty="0" smtClean="0">
                <a:solidFill>
                  <a:srgbClr val="000000"/>
                </a:solidFill>
                <a:latin typeface="Calibri" panose="020F0502020204030204" pitchFamily="34" charset="0"/>
                <a:ea typeface="ＭＳ Ｐゴシック" charset="-128"/>
              </a:rPr>
              <a:t>Thermostat</a:t>
            </a:r>
            <a:endPar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endParaRPr>
          </a:p>
        </p:txBody>
      </p:sp>
      <p:sp>
        <p:nvSpPr>
          <p:cNvPr id="34" name="Oval 33"/>
          <p:cNvSpPr/>
          <p:nvPr/>
        </p:nvSpPr>
        <p:spPr bwMode="auto">
          <a:xfrm>
            <a:off x="5292080" y="2780928"/>
            <a:ext cx="1584176" cy="648072"/>
          </a:xfrm>
          <a:prstGeom prst="ellipse">
            <a:avLst/>
          </a:prstGeom>
          <a:solidFill>
            <a:schemeClr val="tx1">
              <a:lumMod val="75000"/>
              <a:lumOff val="25000"/>
            </a:schemeClr>
          </a:solidFill>
          <a:ln w="9525" cap="flat" cmpd="sng" algn="ctr">
            <a:solidFill>
              <a:srgbClr val="57564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r>
              <a:rPr lang="en-US" dirty="0" smtClean="0">
                <a:solidFill>
                  <a:srgbClr val="000000"/>
                </a:solidFill>
                <a:latin typeface="Calibri" panose="020F0502020204030204" pitchFamily="34" charset="0"/>
                <a:ea typeface="ＭＳ Ｐゴシック" charset="-128"/>
              </a:rPr>
              <a:t>Thermostat</a:t>
            </a:r>
            <a:endParaRPr kumimoji="1" lang="en-US" sz="1800" b="0" i="0" u="none" strike="noStrike" cap="none" normalizeH="0" baseline="0" dirty="0" smtClean="0">
              <a:ln>
                <a:noFill/>
              </a:ln>
              <a:solidFill>
                <a:srgbClr val="000000"/>
              </a:solidFill>
              <a:effectLst/>
              <a:latin typeface="Calibri" panose="020F0502020204030204" pitchFamily="34" charset="0"/>
              <a:ea typeface="ＭＳ Ｐゴシック" charset="-128"/>
            </a:endParaRPr>
          </a:p>
        </p:txBody>
      </p:sp>
    </p:spTree>
    <p:extLst>
      <p:ext uri="{BB962C8B-B14F-4D97-AF65-F5344CB8AC3E}">
        <p14:creationId xmlns:p14="http://schemas.microsoft.com/office/powerpoint/2010/main" val="2188062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ATEFORMAT" val="2"/>
</p:tagLst>
</file>

<file path=ppt/theme/theme1.xml><?xml version="1.0" encoding="utf-8"?>
<a:theme xmlns:a="http://schemas.openxmlformats.org/drawingml/2006/main" name="F_Tool_2_JA_R">
  <a:themeElements>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charset="-128"/>
            <a:ea typeface="ＭＳ Ｐゴシック" charset="-128"/>
          </a:defRPr>
        </a:defPPr>
      </a:lstStyle>
    </a:ln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presentation_r</Template>
  <TotalTime>4370</TotalTime>
  <Words>721</Words>
  <Application>Microsoft Office PowerPoint</Application>
  <PresentationFormat>On-screen Show (4:3)</PresentationFormat>
  <Paragraphs>168</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F_Tool_2_JA_R</vt:lpstr>
      <vt:lpstr>OpenADR 2.0 Deployment Architectures: Options and Implications</vt:lpstr>
      <vt:lpstr>Motivation</vt:lpstr>
      <vt:lpstr>OpenADR 2.0 Overview</vt:lpstr>
      <vt:lpstr>Services for Automated Demand Response</vt:lpstr>
      <vt:lpstr>Basic Two-tier Architecture</vt:lpstr>
      <vt:lpstr>Basic Two-tier Architecture (Contd.)</vt:lpstr>
      <vt:lpstr>Two-tier Architecture with XMPP</vt:lpstr>
      <vt:lpstr>Basic Three-tier Architecture</vt:lpstr>
      <vt:lpstr>Vendor Cloud Model</vt:lpstr>
      <vt:lpstr>VEN Application Server Architecture</vt:lpstr>
      <vt:lpstr>XMPP Server-to-Server Architecture</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 practice for energy shortage for Japan after 311 Tsunami</dc:title>
  <dc:creator>takebayashi</dc:creator>
  <cp:lastModifiedBy>Administrator</cp:lastModifiedBy>
  <cp:revision>311</cp:revision>
  <cp:lastPrinted>2013-12-16T06:06:46Z</cp:lastPrinted>
  <dcterms:created xsi:type="dcterms:W3CDTF">2013-11-30T23:55:53Z</dcterms:created>
  <dcterms:modified xsi:type="dcterms:W3CDTF">2014-11-06T08:16:19Z</dcterms:modified>
</cp:coreProperties>
</file>